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15"/>
  </p:handout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9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291346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900"/>
            </a:lvl1pPr>
          </a:lstStyle>
          <a:p>
            <a:fld id="{696C064A-D61B-4B21-B757-51A9B82445B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291346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/>
            </a:lvl1pPr>
          </a:lstStyle>
          <a:p>
            <a:fld id="{50305E07-67EA-4042-A3F6-853A8AD8D20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7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64592" cy="164592"/>
          </a:xfrm>
          <a:prstGeom prst="ellipse">
            <a:avLst/>
          </a:prstGeom>
          <a:solidFill>
            <a:srgbClr val="EAB308"/>
          </a:solidFill>
          <a:ln w="12700">
            <a:solidFill>
              <a:srgbClr val="EAB30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41148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MERCIGLOBAL ENGINEERING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645920"/>
            <a:ext cx="8229600" cy="1645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Monthly Newsletter</a:t>
            </a:r>
            <a:endParaRPr lang="en-US" sz="4800" dirty="0"/>
          </a:p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Automation</a:t>
            </a:r>
            <a:endParaRPr lang="en-US" sz="4800" dirty="0"/>
          </a:p>
        </p:txBody>
      </p:sp>
      <p:sp>
        <p:nvSpPr>
          <p:cNvPr id="5" name="Shape 3"/>
          <p:cNvSpPr/>
          <p:nvPr/>
        </p:nvSpPr>
        <p:spPr>
          <a:xfrm>
            <a:off x="457200" y="3291840"/>
            <a:ext cx="548640" cy="45720"/>
          </a:xfrm>
          <a:prstGeom prst="rect">
            <a:avLst/>
          </a:prstGeom>
          <a:solidFill>
            <a:srgbClr val="EAB308"/>
          </a:solidFill>
          <a:ln w="12700">
            <a:solidFill>
              <a:srgbClr val="EAB30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520440"/>
            <a:ext cx="73152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pipeline from changelog to inbox — built, tested, live in production.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57200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for office management team   ·   May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09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What's Next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4023360" cy="3246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91640"/>
            <a:ext cx="3657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LIVE NOW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40080" y="2011680"/>
            <a:ext cx="3657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Running on cron, no intervention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2377440"/>
            <a:ext cx="3657600" cy="21945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pipeline deployed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601 recipients across all clients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Saturday-Tuesday monthly cadence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 subscribe form integrated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Tokenized unsubscribe round-trip verified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auto-discovery of new client DBs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63440" y="1463040"/>
            <a:ext cx="4023360" cy="324612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46320" y="1691640"/>
            <a:ext cx="3657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1E2761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FUTURE POLISH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846320" y="2011680"/>
            <a:ext cx="3657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Nice-to-haves — not blockers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846320" y="2377440"/>
            <a:ext cx="3657600" cy="21945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Custom-designed cover images (Canva)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Hero image per newsletter (topic-matched)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Open-rate &amp; click tracking dashboard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A/B test subject lines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Re-engagement campaign for inactive users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Multi-language version for GCC market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64592" cy="164592"/>
          </a:xfrm>
          <a:prstGeom prst="ellipse">
            <a:avLst/>
          </a:prstGeom>
          <a:solidFill>
            <a:srgbClr val="EAB308"/>
          </a:solidFill>
          <a:ln w="12700">
            <a:solidFill>
              <a:srgbClr val="EAB30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411480"/>
            <a:ext cx="73152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MERCIGLOBAL ENGINEERING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645920"/>
            <a:ext cx="8229600" cy="1828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i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Build it once.</a:t>
            </a:r>
            <a:endParaRPr lang="en-US" sz="5600" dirty="0"/>
          </a:p>
          <a:p>
            <a:pPr marL="0" indent="0">
              <a:buNone/>
            </a:pPr>
            <a:r>
              <a:rPr lang="en-US" sz="5600" b="1" i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Let it run.</a:t>
            </a:r>
            <a:endParaRPr lang="en-US" sz="5600" dirty="0"/>
          </a:p>
        </p:txBody>
      </p:sp>
      <p:sp>
        <p:nvSpPr>
          <p:cNvPr id="5" name="Shape 3"/>
          <p:cNvSpPr/>
          <p:nvPr/>
        </p:nvSpPr>
        <p:spPr>
          <a:xfrm>
            <a:off x="457200" y="3566160"/>
            <a:ext cx="548640" cy="45720"/>
          </a:xfrm>
          <a:prstGeom prst="rect">
            <a:avLst/>
          </a:prstGeom>
          <a:solidFill>
            <a:srgbClr val="EAB308"/>
          </a:solidFill>
          <a:ln w="12700">
            <a:solidFill>
              <a:srgbClr val="EAB30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79476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fully-autonomous newsletter ships to 601 recipients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the first Tuesday after the next monthly changelog update.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 Speak with Admin or the engineering team.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01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The Problem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4114800" cy="91440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691640"/>
            <a:ext cx="73152" cy="914400"/>
          </a:xfrm>
          <a:prstGeom prst="rect">
            <a:avLst/>
          </a:prstGeom>
          <a:solidFill>
            <a:srgbClr val="EAB308"/>
          </a:solidFill>
          <a:ln w="12700">
            <a:solidFill>
              <a:srgbClr val="EAB30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783080"/>
            <a:ext cx="37947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didn't know what was new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" y="2103120"/>
            <a:ext cx="3794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changes shipped silently. Nobody outside engineering saw the changelog.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2743200"/>
            <a:ext cx="4114800" cy="91440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743200"/>
            <a:ext cx="73152" cy="914400"/>
          </a:xfrm>
          <a:prstGeom prst="rect">
            <a:avLst/>
          </a:prstGeom>
          <a:solidFill>
            <a:srgbClr val="EAB308"/>
          </a:solidFill>
          <a:ln w="12700">
            <a:solidFill>
              <a:srgbClr val="EAB30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2834640"/>
            <a:ext cx="37947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newsletters never happened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85800" y="3154680"/>
            <a:ext cx="3794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Writing, designing, building recipient lists, sending — too much friction every month.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794760"/>
            <a:ext cx="4114800" cy="91440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3794760"/>
            <a:ext cx="73152" cy="914400"/>
          </a:xfrm>
          <a:prstGeom prst="rect">
            <a:avLst/>
          </a:prstGeom>
          <a:solidFill>
            <a:srgbClr val="EAB308"/>
          </a:solidFill>
          <a:ln w="12700">
            <a:solidFill>
              <a:srgbClr val="EAB30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85800" y="3886200"/>
            <a:ext cx="37947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subscribers, no blog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85800" y="4206240"/>
            <a:ext cx="37947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 had a 'Subscribe' form that did nothing. Blog page existed but rarely updated.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937760" y="1691640"/>
            <a:ext cx="3749040" cy="30175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120640" y="182880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The cost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120640" y="2240280"/>
            <a:ext cx="3383280" cy="1371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churn quietly when they don't see ongoing value. Marketing reach stalls. The product is improving fast — nobody is told.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120640" y="3886200"/>
            <a:ext cx="338328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"Build it once. Let it run."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778240" y="4800600"/>
            <a:ext cx="27432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02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What We Built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autonomous monthly cycle that turns product changelog entries into a published blog post and a personalized newsletter — sent to every active user across all client systems.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2377440"/>
            <a:ext cx="1965960" cy="13716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2560320"/>
            <a:ext cx="196596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EAB308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192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502920" y="3246120"/>
            <a:ext cx="16916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database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tables monitored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514600" y="2377440"/>
            <a:ext cx="1965960" cy="13716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514600" y="2560320"/>
            <a:ext cx="196596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EAB308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601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2651760" y="3246120"/>
            <a:ext cx="16916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recipients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send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2377440"/>
            <a:ext cx="1965960" cy="13716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2560320"/>
            <a:ext cx="196596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EAB308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0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4800600" y="3246120"/>
            <a:ext cx="16916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steps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month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812280" y="2377440"/>
            <a:ext cx="1965960" cy="13716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12280" y="2560320"/>
            <a:ext cx="196596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EAB308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100%</a:t>
            </a:r>
            <a:endParaRPr lang="en-US" sz="4400" dirty="0"/>
          </a:p>
        </p:txBody>
      </p:sp>
      <p:sp>
        <p:nvSpPr>
          <p:cNvPr id="16" name="Text 14"/>
          <p:cNvSpPr/>
          <p:nvPr/>
        </p:nvSpPr>
        <p:spPr>
          <a:xfrm>
            <a:off x="6949440" y="3246120"/>
            <a:ext cx="16916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in one focused session. Verified end-to-end. Running on cron since deployment.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778240" y="4800600"/>
            <a:ext cx="27432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03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How It Works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stages, all automatic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71500" y="2194560"/>
            <a:ext cx="1417320" cy="182880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60120" y="2423160"/>
            <a:ext cx="640080" cy="64008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280" y="256032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662940" y="3154680"/>
            <a:ext cx="12344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662940" y="3474720"/>
            <a:ext cx="12344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Scrape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changelog page</a:t>
            </a:r>
            <a:endParaRPr lang="en-US" sz="10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5396" y="3035808"/>
            <a:ext cx="164592" cy="164592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2217420" y="2194560"/>
            <a:ext cx="1417320" cy="182880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2" name="Shape 8"/>
          <p:cNvSpPr/>
          <p:nvPr/>
        </p:nvSpPr>
        <p:spPr>
          <a:xfrm>
            <a:off x="2606040" y="2423160"/>
            <a:ext cx="640080" cy="64008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0" y="2560320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2308860" y="3154680"/>
            <a:ext cx="12344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2308860" y="3474720"/>
            <a:ext cx="12344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AI writes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blog + newsletter</a:t>
            </a:r>
            <a:endParaRPr lang="en-US" sz="10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1316" y="3035808"/>
            <a:ext cx="164592" cy="164592"/>
          </a:xfrm>
          <a:prstGeom prst="rect">
            <a:avLst/>
          </a:prstGeom>
        </p:spPr>
      </p:pic>
      <p:sp>
        <p:nvSpPr>
          <p:cNvPr id="17" name="Shape 11"/>
          <p:cNvSpPr/>
          <p:nvPr/>
        </p:nvSpPr>
        <p:spPr>
          <a:xfrm>
            <a:off x="3863340" y="2194560"/>
            <a:ext cx="1417320" cy="182880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8" name="Shape 12"/>
          <p:cNvSpPr/>
          <p:nvPr/>
        </p:nvSpPr>
        <p:spPr>
          <a:xfrm>
            <a:off x="4251960" y="2423160"/>
            <a:ext cx="640080" cy="64008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pic>
        <p:nvPicPr>
          <p:cNvPr id="19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9120" y="2560320"/>
            <a:ext cx="365760" cy="36576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3954780" y="3154680"/>
            <a:ext cx="12344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Preview</a:t>
            </a:r>
            <a:endParaRPr lang="en-US" sz="1400" dirty="0"/>
          </a:p>
        </p:txBody>
      </p:sp>
      <p:sp>
        <p:nvSpPr>
          <p:cNvPr id="21" name="Text 14"/>
          <p:cNvSpPr/>
          <p:nvPr/>
        </p:nvSpPr>
        <p:spPr>
          <a:xfrm>
            <a:off x="3954780" y="3474720"/>
            <a:ext cx="12344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draft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Admin</a:t>
            </a:r>
            <a:endParaRPr lang="en-US" sz="1000" dirty="0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7236" y="3035808"/>
            <a:ext cx="164592" cy="164592"/>
          </a:xfrm>
          <a:prstGeom prst="rect">
            <a:avLst/>
          </a:prstGeom>
        </p:spPr>
      </p:pic>
      <p:sp>
        <p:nvSpPr>
          <p:cNvPr id="23" name="Shape 15"/>
          <p:cNvSpPr/>
          <p:nvPr/>
        </p:nvSpPr>
        <p:spPr>
          <a:xfrm>
            <a:off x="5509260" y="2194560"/>
            <a:ext cx="1417320" cy="182880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24" name="Shape 16"/>
          <p:cNvSpPr/>
          <p:nvPr/>
        </p:nvSpPr>
        <p:spPr>
          <a:xfrm>
            <a:off x="5897880" y="2423160"/>
            <a:ext cx="640080" cy="64008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35040" y="2560320"/>
            <a:ext cx="365760" cy="365760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5600700" y="3154680"/>
            <a:ext cx="12344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</a:t>
            </a:r>
            <a:endParaRPr lang="en-US" sz="1400" dirty="0"/>
          </a:p>
        </p:txBody>
      </p:sp>
      <p:sp>
        <p:nvSpPr>
          <p:cNvPr id="27" name="Text 18"/>
          <p:cNvSpPr/>
          <p:nvPr/>
        </p:nvSpPr>
        <p:spPr>
          <a:xfrm>
            <a:off x="5600700" y="3474720"/>
            <a:ext cx="12344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website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rebuild</a:t>
            </a:r>
            <a:endParaRPr lang="en-US" sz="1000" dirty="0"/>
          </a:p>
        </p:txBody>
      </p:sp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3156" y="3035808"/>
            <a:ext cx="164592" cy="164592"/>
          </a:xfrm>
          <a:prstGeom prst="rect">
            <a:avLst/>
          </a:prstGeom>
        </p:spPr>
      </p:pic>
      <p:sp>
        <p:nvSpPr>
          <p:cNvPr id="29" name="Shape 19"/>
          <p:cNvSpPr/>
          <p:nvPr/>
        </p:nvSpPr>
        <p:spPr>
          <a:xfrm>
            <a:off x="7155180" y="2194560"/>
            <a:ext cx="1417320" cy="182880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30" name="Shape 20"/>
          <p:cNvSpPr/>
          <p:nvPr/>
        </p:nvSpPr>
        <p:spPr>
          <a:xfrm>
            <a:off x="7543800" y="2423160"/>
            <a:ext cx="640080" cy="64008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80960" y="2560320"/>
            <a:ext cx="365760" cy="365760"/>
          </a:xfrm>
          <a:prstGeom prst="rect">
            <a:avLst/>
          </a:prstGeom>
        </p:spPr>
      </p:pic>
      <p:sp>
        <p:nvSpPr>
          <p:cNvPr id="32" name="Text 21"/>
          <p:cNvSpPr/>
          <p:nvPr/>
        </p:nvSpPr>
        <p:spPr>
          <a:xfrm>
            <a:off x="7246620" y="3154680"/>
            <a:ext cx="12344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</a:t>
            </a:r>
            <a:endParaRPr lang="en-US" sz="1400" dirty="0"/>
          </a:p>
        </p:txBody>
      </p:sp>
      <p:sp>
        <p:nvSpPr>
          <p:cNvPr id="33" name="Text 22"/>
          <p:cNvSpPr/>
          <p:nvPr/>
        </p:nvSpPr>
        <p:spPr>
          <a:xfrm>
            <a:off x="7246620" y="3474720"/>
            <a:ext cx="123444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Personalized email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601 recipients</a:t>
            </a:r>
            <a:endParaRPr lang="en-US" sz="1000" dirty="0"/>
          </a:p>
        </p:txBody>
      </p:sp>
      <p:sp>
        <p:nvSpPr>
          <p:cNvPr id="34" name="Text 23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stage logs to file. Every stage can be paused. Every stage rolls back cleanly on failure.</a:t>
            </a:r>
            <a:endParaRPr lang="en-US" sz="1200" dirty="0"/>
          </a:p>
        </p:txBody>
      </p:sp>
      <p:sp>
        <p:nvSpPr>
          <p:cNvPr id="35" name="Text 24"/>
          <p:cNvSpPr/>
          <p:nvPr/>
        </p:nvSpPr>
        <p:spPr>
          <a:xfrm>
            <a:off x="8778240" y="4800600"/>
            <a:ext cx="27432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04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The Monthly Schedule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scheduled events per month. Three days between them for review or edits.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920240"/>
            <a:ext cx="3931920" cy="26974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2148840"/>
            <a:ext cx="22860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SATURDAY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017520" y="214884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09:00 IST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77240" y="2560320"/>
            <a:ext cx="32918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Generate &amp; Preview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77240" y="3017520"/>
            <a:ext cx="329184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the first Tuesday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77240" y="3383280"/>
            <a:ext cx="3291840" cy="11887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Scrape changelog for new month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drafts blog + newsletter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draft to pending folder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preview to Admin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1920240"/>
            <a:ext cx="3931920" cy="26974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74920" y="2148840"/>
            <a:ext cx="22860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TUESDAY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0" y="2148840"/>
            <a:ext cx="118872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10:00 IST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74920" y="2560320"/>
            <a:ext cx="329184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Publish &amp; Send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074920" y="3017520"/>
            <a:ext cx="329184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Tuesday of the month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074920" y="3383280"/>
            <a:ext cx="3291840" cy="11887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 post to merciglobal.ae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Rebuild Next.js site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fresh recipient list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personalized newsletter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4727448"/>
            <a:ext cx="8046720" cy="2926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3-day review window between Saturday preview and Tuesday send — halt or edit anytime in that window.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05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Who Receives the Newsletter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fresh from live data, every send. No stale lists.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103120"/>
            <a:ext cx="1828800" cy="201168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2103120"/>
            <a:ext cx="1828800" cy="73152"/>
          </a:xfrm>
          <a:prstGeom prst="rect">
            <a:avLst/>
          </a:prstGeom>
          <a:solidFill>
            <a:srgbClr val="EAB308"/>
          </a:solidFill>
          <a:ln w="12700">
            <a:solidFill>
              <a:srgbClr val="EAB308"/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237744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097280" y="2331720"/>
            <a:ext cx="105156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598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685800" y="2971800"/>
            <a:ext cx="14630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app users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685800" y="3291840"/>
            <a:ext cx="1463040" cy="7315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Discovered automatically across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192 pj_*_users tables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2395728" y="2103120"/>
            <a:ext cx="1828800" cy="201168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395728" y="2103120"/>
            <a:ext cx="1828800" cy="73152"/>
          </a:xfrm>
          <a:prstGeom prst="rect">
            <a:avLst/>
          </a:prstGeom>
          <a:solidFill>
            <a:srgbClr val="EAB308"/>
          </a:solidFill>
          <a:ln w="12700">
            <a:solidFill>
              <a:srgbClr val="EAB308"/>
            </a:solidFill>
            <a:prstDash val="solid"/>
          </a:ln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328" y="2377440"/>
            <a:ext cx="320040" cy="3200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035808" y="2331720"/>
            <a:ext cx="105156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+2</a:t>
            </a:r>
            <a:endParaRPr lang="en-US" sz="2800" dirty="0"/>
          </a:p>
        </p:txBody>
      </p:sp>
      <p:sp>
        <p:nvSpPr>
          <p:cNvPr id="15" name="Text 11"/>
          <p:cNvSpPr/>
          <p:nvPr/>
        </p:nvSpPr>
        <p:spPr>
          <a:xfrm>
            <a:off x="2624328" y="2971800"/>
            <a:ext cx="14630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 subscribers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2624328" y="3291840"/>
            <a:ext cx="1463040" cy="7315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Anyone who fills the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footer form on merciglobal.ae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4334256" y="2103120"/>
            <a:ext cx="1828800" cy="201168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4334256" y="2103120"/>
            <a:ext cx="1828800" cy="73152"/>
          </a:xfrm>
          <a:prstGeom prst="rect">
            <a:avLst/>
          </a:prstGeom>
          <a:solidFill>
            <a:srgbClr val="EAB308"/>
          </a:solidFill>
          <a:ln w="12700">
            <a:solidFill>
              <a:srgbClr val="EAB308"/>
            </a:solidFill>
            <a:prstDash val="solid"/>
          </a:ln>
        </p:spPr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856" y="2377440"/>
            <a:ext cx="320040" cy="3200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4974336" y="2331720"/>
            <a:ext cx="105156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−1</a:t>
            </a:r>
            <a:endParaRPr lang="en-US" sz="2800" dirty="0"/>
          </a:p>
        </p:txBody>
      </p:sp>
      <p:sp>
        <p:nvSpPr>
          <p:cNvPr id="21" name="Text 16"/>
          <p:cNvSpPr/>
          <p:nvPr/>
        </p:nvSpPr>
        <p:spPr>
          <a:xfrm>
            <a:off x="4562856" y="2971800"/>
            <a:ext cx="14630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Unsubscribed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4562856" y="3291840"/>
            <a:ext cx="1463040" cy="7315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Honored permanently —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overrides every other source</a:t>
            </a:r>
            <a:endParaRPr lang="en-US" sz="1000" dirty="0"/>
          </a:p>
        </p:txBody>
      </p:sp>
      <p:pic>
        <p:nvPicPr>
          <p:cNvPr id="23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1072" y="2990088"/>
            <a:ext cx="228600" cy="228600"/>
          </a:xfrm>
          <a:prstGeom prst="rect">
            <a:avLst/>
          </a:prstGeom>
        </p:spPr>
      </p:pic>
      <p:sp>
        <p:nvSpPr>
          <p:cNvPr id="24" name="Shape 18"/>
          <p:cNvSpPr/>
          <p:nvPr/>
        </p:nvSpPr>
        <p:spPr>
          <a:xfrm>
            <a:off x="6638544" y="2103120"/>
            <a:ext cx="2048256" cy="20116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5" name="Text 19"/>
          <p:cNvSpPr/>
          <p:nvPr/>
        </p:nvSpPr>
        <p:spPr>
          <a:xfrm>
            <a:off x="6821424" y="2377440"/>
            <a:ext cx="1682496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FINAL LIST</a:t>
            </a:r>
            <a:endParaRPr lang="en-US" sz="1100" dirty="0"/>
          </a:p>
        </p:txBody>
      </p:sp>
      <p:sp>
        <p:nvSpPr>
          <p:cNvPr id="26" name="Text 20"/>
          <p:cNvSpPr/>
          <p:nvPr/>
        </p:nvSpPr>
        <p:spPr>
          <a:xfrm>
            <a:off x="6729984" y="2743200"/>
            <a:ext cx="1865376" cy="8229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601</a:t>
            </a:r>
            <a:endParaRPr lang="en-US" sz="4800" dirty="0"/>
          </a:p>
        </p:txBody>
      </p:sp>
      <p:sp>
        <p:nvSpPr>
          <p:cNvPr id="27" name="Text 21"/>
          <p:cNvSpPr/>
          <p:nvPr/>
        </p:nvSpPr>
        <p:spPr>
          <a:xfrm>
            <a:off x="6729984" y="3611880"/>
            <a:ext cx="1865376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recipients</a:t>
            </a:r>
            <a:endParaRPr lang="en-US" sz="1100" dirty="0"/>
          </a:p>
        </p:txBody>
      </p:sp>
      <p:sp>
        <p:nvSpPr>
          <p:cNvPr id="28" name="Text 22"/>
          <p:cNvSpPr/>
          <p:nvPr/>
        </p:nvSpPr>
        <p:spPr>
          <a:xfrm>
            <a:off x="457200" y="4434840"/>
            <a:ext cx="82296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client onboarded? Their users join automatically the next month — no IT ticket needed.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06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Safety &amp; Controls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doesn't mean unsupervised. Five layers of protection.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011680"/>
            <a:ext cx="411480" cy="41148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2560320"/>
            <a:ext cx="411480" cy="41148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3108960"/>
            <a:ext cx="411480" cy="41148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3657600"/>
            <a:ext cx="411480" cy="41148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4206240"/>
            <a:ext cx="411480" cy="41148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2103120"/>
            <a:ext cx="228600" cy="22860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1005840" y="2011680"/>
            <a:ext cx="21945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Preview email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3291840" y="2011680"/>
            <a:ext cx="53949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newsletter is emailed to Admin 3 days before recipients see it. Catch tone or factual issues early.</a:t>
            </a:r>
            <a:endParaRPr lang="en-US" sz="11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2651760"/>
            <a:ext cx="228600" cy="2286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005840" y="2560320"/>
            <a:ext cx="21945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Halt switch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3291840" y="2560320"/>
            <a:ext cx="53949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command (touch state/HALT) stops the next send immediately. No need to debug code under time pressure.</a:t>
            </a:r>
            <a:endParaRPr lang="en-US" sz="1100" dirty="0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20040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108960"/>
            <a:ext cx="21945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Editable drafts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3291840" y="3108960"/>
            <a:ext cx="53949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Pending drafts are plain JSON files — Admin can rewrite a section, change a title, fix a typo before send.</a:t>
            </a:r>
            <a:endParaRPr lang="en-US" sz="1100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3749040"/>
            <a:ext cx="228600" cy="22860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005840" y="3657600"/>
            <a:ext cx="21945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Honored unsubscribes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3291840" y="3657600"/>
            <a:ext cx="53949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Anyone who clicks unsubscribe is permanently filtered out — even if they're still an active client user.</a:t>
            </a:r>
            <a:endParaRPr lang="en-US" sz="1100" dirty="0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4297680"/>
            <a:ext cx="228600" cy="22860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005840" y="4206240"/>
            <a:ext cx="21945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Idempotent retries</a:t>
            </a:r>
            <a:endParaRPr lang="en-US" sz="1300" dirty="0"/>
          </a:p>
        </p:txBody>
      </p:sp>
      <p:sp>
        <p:nvSpPr>
          <p:cNvPr id="24" name="Text 17"/>
          <p:cNvSpPr/>
          <p:nvPr/>
        </p:nvSpPr>
        <p:spPr>
          <a:xfrm>
            <a:off x="3291840" y="4206240"/>
            <a:ext cx="53949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network or Office 365 hiccups mid-send, the script can be re-run. No duplicate emails, no missing posts.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07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What Customers See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Branded HTML email. Tested in Outlook, Gmail, Apple Mail. Mobile responsive.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920240"/>
            <a:ext cx="402336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920240"/>
            <a:ext cx="4023360" cy="502920"/>
          </a:xfrm>
          <a:prstGeom prst="rect">
            <a:avLst/>
          </a:prstGeom>
          <a:solidFill>
            <a:srgbClr val="0A0A0A"/>
          </a:solidFill>
          <a:ln w="12700">
            <a:solidFill>
              <a:srgbClr val="0A0A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029968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FFFFF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MERCIGLOBAL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468880" y="2029968"/>
            <a:ext cx="182880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3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MAY 2026 EDITION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85800" y="2606040"/>
            <a:ext cx="356616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MERCIGLOBAL INSIGHTS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85800" y="2788920"/>
            <a:ext cx="356616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0A0A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AI Dashboards Are Live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0A0A0A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Across Every Module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85800" y="3383280"/>
            <a:ext cx="356616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brings AI-generated dashboards in every entry section, plus a new query Hypervisor and mobile improvements.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85800" y="3886200"/>
            <a:ext cx="365760" cy="36576"/>
          </a:xfrm>
          <a:prstGeom prst="rect">
            <a:avLst/>
          </a:prstGeom>
          <a:solidFill>
            <a:srgbClr val="EAB308"/>
          </a:solidFill>
          <a:ln w="12700">
            <a:solidFill>
              <a:srgbClr val="EAB30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783080" y="4114800"/>
            <a:ext cx="1371600" cy="320040"/>
          </a:xfrm>
          <a:prstGeom prst="rect">
            <a:avLst/>
          </a:prstGeom>
          <a:solidFill>
            <a:srgbClr val="EAB308"/>
          </a:solidFill>
          <a:ln w="12700">
            <a:solidFill>
              <a:srgbClr val="EAB30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783080" y="4114800"/>
            <a:ext cx="137160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A0A0A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READ FULL POST →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7200" y="4754880"/>
            <a:ext cx="402336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monthly newsletter, May 2026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937760" y="1920240"/>
            <a:ext cx="3749040" cy="2743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DESIGNED RIGHT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937760" y="2286000"/>
            <a:ext cx="3749040" cy="2468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Brand-consistent header band with Merciglobal logo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 accent matches website palette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Personalized unsubscribe link per recipient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Mobile-responsive table-based layout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Plain-text fallback for older clients</a:t>
            </a:r>
            <a:endParaRPr lang="en-US" sz="12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One-click unsubscribe (Gmail/Yahoo compliant)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AB308"/>
                </a:solidFill>
                <a:latin typeface="Arial" panose="020B0604020202090204" pitchFamily="34" charset="0"/>
                <a:ea typeface="Arial" panose="020B0604020202090204" pitchFamily="34" charset="-122"/>
                <a:cs typeface="Arial" panose="020B0604020202090204" pitchFamily="34" charset="-120"/>
              </a:rPr>
              <a:t>08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761"/>
                </a:solidFill>
                <a:latin typeface="Georgia" panose="02040502050405090303" pitchFamily="34" charset="0"/>
                <a:ea typeface="Georgia" panose="02040502050405090303" pitchFamily="34" charset="-122"/>
                <a:cs typeface="Georgia" panose="02040502050405090303" pitchFamily="34" charset="-120"/>
              </a:rPr>
              <a:t>Business Value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this changes for Merciglobal — month after month.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920240"/>
            <a:ext cx="4023360" cy="128016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920240"/>
            <a:ext cx="73152" cy="12801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663440" y="1920240"/>
            <a:ext cx="4023360" cy="128016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663440" y="1920240"/>
            <a:ext cx="73152" cy="12801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3337560"/>
            <a:ext cx="4023360" cy="128016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3337560"/>
            <a:ext cx="73152" cy="12801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63440" y="3337560"/>
            <a:ext cx="4023360" cy="1280160"/>
          </a:xfrm>
          <a:prstGeom prst="rect">
            <a:avLst/>
          </a:prstGeom>
          <a:solidFill>
            <a:srgbClr val="F8FA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63440" y="3337560"/>
            <a:ext cx="73152" cy="12801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2103120"/>
            <a:ext cx="320040" cy="32004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1234440" y="2057400"/>
            <a:ext cx="3108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stay engaged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731520" y="2514600"/>
            <a:ext cx="361188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active user hears about new features the month they ship. No more silent shipping. No more 'I didn't know we had that.'</a:t>
            </a:r>
            <a:endParaRPr lang="en-US" sz="11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60" y="2103120"/>
            <a:ext cx="320040" cy="32004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440680" y="2057400"/>
            <a:ext cx="3108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reach scales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4937760" y="2514600"/>
            <a:ext cx="361188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Anyone who subscribes via the website is added automatically. The list grows on its own — no manual list management.</a:t>
            </a:r>
            <a:endParaRPr lang="en-US" sz="1100" dirty="0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520440"/>
            <a:ext cx="320040" cy="3200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234440" y="3474720"/>
            <a:ext cx="3108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time tax on the team</a:t>
            </a:r>
            <a:endParaRPr lang="en-US" sz="1400" dirty="0"/>
          </a:p>
        </p:txBody>
      </p:sp>
      <p:sp>
        <p:nvSpPr>
          <p:cNvPr id="21" name="Text 16"/>
          <p:cNvSpPr/>
          <p:nvPr/>
        </p:nvSpPr>
        <p:spPr>
          <a:xfrm>
            <a:off x="731520" y="3931920"/>
            <a:ext cx="361188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used to be a 2-day monthly task (write, design, build list, send, track) is now 5 minutes to review a preview email.</a:t>
            </a:r>
            <a:endParaRPr lang="en-US" sz="1100" dirty="0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3520440"/>
            <a:ext cx="320040" cy="32004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440680" y="3474720"/>
            <a:ext cx="3108960" cy="4114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Always-fresh website blog</a:t>
            </a:r>
            <a:endParaRPr lang="en-US" sz="1400" dirty="0"/>
          </a:p>
        </p:txBody>
      </p:sp>
      <p:sp>
        <p:nvSpPr>
          <p:cNvPr id="24" name="Text 18"/>
          <p:cNvSpPr/>
          <p:nvPr/>
        </p:nvSpPr>
        <p:spPr>
          <a:xfrm>
            <a:off x="4937760" y="3931920"/>
            <a:ext cx="361188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newsletter doubles as a published blog post — improving SEO, giving sales a deck of content, supporting Dubai market launch.</a:t>
            </a:r>
            <a:endParaRPr lang="en-US" sz="1100" dirty="0"/>
          </a:p>
        </p:txBody>
      </p:sp>
      <p:sp>
        <p:nvSpPr>
          <p:cNvPr id="25" name="Text 19"/>
          <p:cNvSpPr/>
          <p:nvPr/>
        </p:nvSpPr>
        <p:spPr>
          <a:xfrm>
            <a:off x="8778240" y="4800600"/>
            <a:ext cx="274320" cy="228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4999</Words>
  <Application>WPS Presentation</Application>
  <PresentationFormat>On-screen Show (16:9)</PresentationFormat>
  <Paragraphs>284</Paragraphs>
  <Slides>11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8" baseType="lpstr">
      <vt:lpstr>Arial</vt:lpstr>
      <vt:lpstr>SimSun</vt:lpstr>
      <vt:lpstr>Wingdings</vt:lpstr>
      <vt:lpstr>Arial</vt:lpstr>
      <vt:lpstr>Arial</vt:lpstr>
      <vt:lpstr>Georgia</vt:lpstr>
      <vt:lpstr>Georgia</vt:lpstr>
      <vt:lpstr>Georgia</vt:lpstr>
      <vt:lpstr>Calibri</vt:lpstr>
      <vt:lpstr>Helvetica Neue</vt:lpstr>
      <vt:lpstr>Calibri</vt:lpstr>
      <vt:lpstr>Calibri</vt:lpstr>
      <vt:lpstr>Microsoft YaHei</vt:lpstr>
      <vt:lpstr>汉仪旗黑</vt:lpstr>
      <vt:lpstr>Arial Unicode MS</vt:lpstr>
      <vt:lpstr>汉仪书宋二KW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Monthly Newsletter Automation — Management Review</dc:title>
  <dc:creator>Merciglobal Engineering</dc:creator>
  <dc:subject>PptxGenJS Presentation</dc:subject>
  <cp:lastModifiedBy>Gagan Raj</cp:lastModifiedBy>
  <cp:revision>2</cp:revision>
  <dcterms:created xsi:type="dcterms:W3CDTF">2026-05-29T03:14:51Z</dcterms:created>
  <dcterms:modified xsi:type="dcterms:W3CDTF">2026-05-29T03:14:51Z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09F418ABB30CFA53AB04196A90FF1248_42</vt:lpwstr>
  </property>
  <property fmtid="{D5CDD505-2E9C-101B-9397-08002B2CF9AE}" pid="3" name="KSOProductBuildVer">
    <vt:lpwstr>1033-12.1.25897.25897</vt:lpwstr>
  </property>
</Properties>
</file>