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5029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3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MERCIGLOBAL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658368" y="9144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FFFFF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POWERED BY AI DRIVEN RPA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" y="224028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CLOUD ERP  •  SCOPE OF WORK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66928" y="2606040"/>
            <a:ext cx="109728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5600"/>
              </a:lnSpc>
              <a:buNone/>
            </a:pPr>
            <a:r>
              <a:rPr lang="en-US" sz="58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Rapier Jacquard</a:t>
            </a:r>
            <a:endParaRPr lang="en-US" sz="5800" dirty="0"/>
          </a:p>
          <a:p>
            <a:pPr indent="0" marL="0">
              <a:lnSpc>
                <a:spcPts val="5600"/>
              </a:lnSpc>
              <a:buNone/>
            </a:pPr>
            <a:r>
              <a:rPr lang="en-US" sz="58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Manufacturing ERP</a:t>
            </a:r>
            <a:endParaRPr lang="en-US" sz="5800" dirty="0"/>
          </a:p>
        </p:txBody>
      </p:sp>
      <p:sp>
        <p:nvSpPr>
          <p:cNvPr id="7" name="Text 5"/>
          <p:cNvSpPr/>
          <p:nvPr/>
        </p:nvSpPr>
        <p:spPr>
          <a:xfrm>
            <a:off x="640080" y="4709160"/>
            <a:ext cx="7863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00" dirty="0">
                <a:solidFill>
                  <a:srgbClr val="C9CDD6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An end-to-end, AI-driven cloud platform engineered for rapier jacquard weaving — covering sales orders, beam &amp; program allotment, warping, weaving, checking, value-added processing, billing, accounting, GST and workforce management on a single connected system.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8915400" y="4572000"/>
            <a:ext cx="2697480" cy="1417320"/>
          </a:xfrm>
          <a:prstGeom prst="rect">
            <a:avLst/>
          </a:prstGeom>
          <a:solidFill>
            <a:srgbClr val="111111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098280" y="4681728"/>
            <a:ext cx="237744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900" b="1" spc="100" kern="0" dirty="0">
                <a:solidFill>
                  <a:srgbClr val="F0C13E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PREPARED FOR
</a:t>
            </a:r>
            <a:pPr indent="0" marL="0">
              <a:lnSpc>
                <a:spcPts val="14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Manufacturing Client — Rapier Jacquard Division
</a:t>
            </a:r>
            <a:pPr indent="0" marL="0">
              <a:lnSpc>
                <a:spcPts val="1400"/>
              </a:lnSpc>
              <a:buNone/>
            </a:pPr>
            <a:r>
              <a:rPr lang="en-US" sz="900" b="1" spc="100" kern="0" dirty="0">
                <a:solidFill>
                  <a:srgbClr val="F0C13E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PREPARED BY
</a:t>
            </a:r>
            <a:pPr indent="0" marL="0">
              <a:lnSpc>
                <a:spcPts val="14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Merciglobal Systems Pvt. Ltd.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21040" y="320040"/>
            <a:ext cx="310896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r" indent="0" marL="0">
              <a:buNone/>
            </a:pPr>
            <a:r>
              <a:rPr lang="en-US" sz="15000" b="1" dirty="0">
                <a:solidFill>
                  <a:srgbClr val="F6E7B8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06</a:t>
            </a:r>
            <a:endParaRPr lang="en-US" sz="15000" dirty="0"/>
          </a:p>
        </p:txBody>
      </p:sp>
      <p:sp>
        <p:nvSpPr>
          <p:cNvPr id="3" name="Text 1"/>
          <p:cNvSpPr/>
          <p:nvPr/>
        </p:nvSpPr>
        <p:spPr>
          <a:xfrm>
            <a:off x="640080" y="50292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06  •  MASTERS &amp; DATA MODEL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66928" y="82296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Masters: The Foundation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Clean, governed master data drives accuracy across every transaction and report.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40080" y="2011680"/>
            <a:ext cx="7223760" cy="850392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40080" y="2011680"/>
            <a:ext cx="566928" cy="850392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011680"/>
            <a:ext cx="566928" cy="8503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371600" y="2121408"/>
            <a:ext cx="6309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Account Masters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371600" y="2414016"/>
            <a:ext cx="64008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8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Accounts, groups, types, zones, agents, banks, TDS, schedules, cost centres, transporters, currency &amp; rates, opening balances.</a:t>
            </a:r>
            <a:endParaRPr lang="en-US" sz="980" dirty="0"/>
          </a:p>
        </p:txBody>
      </p:sp>
      <p:sp>
        <p:nvSpPr>
          <p:cNvPr id="11" name="Shape 9"/>
          <p:cNvSpPr/>
          <p:nvPr/>
        </p:nvSpPr>
        <p:spPr>
          <a:xfrm>
            <a:off x="640080" y="2971800"/>
            <a:ext cx="7223760" cy="850392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2971800"/>
            <a:ext cx="566928" cy="850392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2971800"/>
            <a:ext cx="566928" cy="8503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371600" y="3081528"/>
            <a:ext cx="6309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Textile / General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371600" y="3374136"/>
            <a:ext cx="64008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8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Design, quality types, item &amp; item group, machines &amp; categories, shade/colour, matching, process &amp; sequence, racks, godowns, HSN, jala type, finish panna, fabric item, catalogue, beam quality.</a:t>
            </a:r>
            <a:endParaRPr lang="en-US" sz="980" dirty="0"/>
          </a:p>
        </p:txBody>
      </p:sp>
      <p:sp>
        <p:nvSpPr>
          <p:cNvPr id="16" name="Shape 14"/>
          <p:cNvSpPr/>
          <p:nvPr/>
        </p:nvSpPr>
        <p:spPr>
          <a:xfrm>
            <a:off x="640080" y="3931920"/>
            <a:ext cx="7223760" cy="850392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931920"/>
            <a:ext cx="566928" cy="850392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3931920"/>
            <a:ext cx="566928" cy="8503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371600" y="4041648"/>
            <a:ext cx="6309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Party &amp; Misc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4334256"/>
            <a:ext cx="64008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8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Vendor &amp; customer registration (with approval), brokers, visitors, area / city / state, cheque stock, BRS mapper, general items, phone book.</a:t>
            </a:r>
            <a:endParaRPr lang="en-US" sz="980" dirty="0"/>
          </a:p>
        </p:txBody>
      </p:sp>
      <p:sp>
        <p:nvSpPr>
          <p:cNvPr id="21" name="Shape 19"/>
          <p:cNvSpPr/>
          <p:nvPr/>
        </p:nvSpPr>
        <p:spPr>
          <a:xfrm>
            <a:off x="640080" y="4892040"/>
            <a:ext cx="7223760" cy="850392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0080" y="4892040"/>
            <a:ext cx="566928" cy="850392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" y="4892040"/>
            <a:ext cx="566928" cy="8503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4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1371600" y="5001768"/>
            <a:ext cx="6309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Assets &amp; HR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371600" y="5294376"/>
            <a:ext cx="64008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8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Asset master, service/AMC, heads &amp; sub-heads, make, location; employees, divisions, positions, departments.</a:t>
            </a:r>
            <a:endParaRPr lang="en-US" sz="980" dirty="0"/>
          </a:p>
        </p:txBody>
      </p:sp>
      <p:sp>
        <p:nvSpPr>
          <p:cNvPr id="26" name="Shape 24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D8DCE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48640" y="6455664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15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MASTERS &amp; DATA MODEL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3383280" y="6455664"/>
            <a:ext cx="82570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MERCIGLOBAL CLOUD ERP</a:t>
            </a:r>
            <a:pPr algn="r" indent="0" marL="0">
              <a:buNone/>
            </a:pPr>
            <a:r>
              <a:rPr lang="en-US" sz="800" b="1" spc="1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   •   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07  •  HR, CRM &amp; OPERATIONS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22960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Beyond Manufacturing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People, customers and day-to-day operations — managed in the same platform that runs the looms.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640080" y="2240280"/>
            <a:ext cx="3529584" cy="166420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240280"/>
            <a:ext cx="3529584" cy="109728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7" name="Text 5"/>
          <p:cNvSpPr/>
          <p:nvPr/>
        </p:nvSpPr>
        <p:spPr>
          <a:xfrm>
            <a:off x="841248" y="2478024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Human Resource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41248" y="2880360"/>
            <a:ext cx="315468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Employee master, divisions &amp; sub-divisions, positions; attendance (raw punch) and payroll with extra-pay reasons.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352544" y="2240280"/>
            <a:ext cx="3529584" cy="166420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352544" y="2240280"/>
            <a:ext cx="3529584" cy="109728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1" name="Text 9"/>
          <p:cNvSpPr/>
          <p:nvPr/>
        </p:nvSpPr>
        <p:spPr>
          <a:xfrm>
            <a:off x="4553712" y="2478024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CRM &amp; Tasks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553712" y="2880360"/>
            <a:ext cx="315468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Task company, lead management with charts, visit management, and a CRM / tasks / leads console.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065008" y="2240280"/>
            <a:ext cx="3529584" cy="166420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065008" y="2240280"/>
            <a:ext cx="3529584" cy="109728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5" name="Text 13"/>
          <p:cNvSpPr/>
          <p:nvPr/>
        </p:nvSpPr>
        <p:spPr>
          <a:xfrm>
            <a:off x="8266176" y="2478024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Customer Complaints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266176" y="2880360"/>
            <a:ext cx="315468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Complaint capture and types — track, categorise and resolve customer issues with full history.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40080" y="4069080"/>
            <a:ext cx="3529584" cy="166420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40080" y="4069080"/>
            <a:ext cx="3529584" cy="109728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9" name="Text 17"/>
          <p:cNvSpPr/>
          <p:nvPr/>
        </p:nvSpPr>
        <p:spPr>
          <a:xfrm>
            <a:off x="841248" y="4306824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Visitor Management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41248" y="4709160"/>
            <a:ext cx="315468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Front-desk visitor check-in and tracking integrated with the operations dashboard.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352544" y="4069080"/>
            <a:ext cx="3529584" cy="166420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352544" y="4069080"/>
            <a:ext cx="3529584" cy="109728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23" name="Text 21"/>
          <p:cNvSpPr/>
          <p:nvPr/>
        </p:nvSpPr>
        <p:spPr>
          <a:xfrm>
            <a:off x="4553712" y="4306824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Document Manager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553712" y="4709160"/>
            <a:ext cx="315468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Docs vault for centralised document storage, plus phone book and payment collection.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8065008" y="4069080"/>
            <a:ext cx="3529584" cy="166420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065008" y="4069080"/>
            <a:ext cx="3529584" cy="109728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27" name="Text 25"/>
          <p:cNvSpPr/>
          <p:nvPr/>
        </p:nvSpPr>
        <p:spPr>
          <a:xfrm>
            <a:off x="8266176" y="4306824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Approval Panels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8266176" y="4709160"/>
            <a:ext cx="315468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Vendor and customer registrations routed through approval workflows before they go live.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D8DCE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48640" y="6455664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15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HR, CRM &amp; OPERATIONS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3383280" y="6455664"/>
            <a:ext cx="82570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MERCIGLOBAL CLOUD ERP</a:t>
            </a:r>
            <a:pPr algn="r" indent="0" marL="0">
              <a:buNone/>
            </a:pPr>
            <a:r>
              <a:rPr lang="en-US" sz="800" b="1" spc="1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   •   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E0E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28016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5720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08  •  PLATFORM, AI &amp; SECURITY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66928" y="7772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Intelligent, Secure, Always On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640080" y="1600200"/>
            <a:ext cx="3529584" cy="1719072"/>
          </a:xfrm>
          <a:prstGeom prst="rect">
            <a:avLst/>
          </a:prstGeom>
          <a:solidFill>
            <a:srgbClr val="1A1A1A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41248" y="1801368"/>
            <a:ext cx="457200" cy="45720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7" name="Text 5"/>
          <p:cNvSpPr/>
          <p:nvPr/>
        </p:nvSpPr>
        <p:spPr>
          <a:xfrm>
            <a:off x="841248" y="180136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417320" y="1801368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Ask-AI Assistant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41248" y="2350008"/>
            <a:ext cx="3154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C9CDD6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Built-in AI answers business questions, generates schema-aware queries and surfaces insights from live data.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352544" y="1600200"/>
            <a:ext cx="3529584" cy="1719072"/>
          </a:xfrm>
          <a:prstGeom prst="rect">
            <a:avLst/>
          </a:prstGeom>
          <a:solidFill>
            <a:srgbClr val="1A1A1A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53712" y="1801368"/>
            <a:ext cx="457200" cy="45720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2" name="Text 10"/>
          <p:cNvSpPr/>
          <p:nvPr/>
        </p:nvSpPr>
        <p:spPr>
          <a:xfrm>
            <a:off x="4553712" y="180136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129784" y="1801368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Operations Dashboards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553712" y="2350008"/>
            <a:ext cx="3154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C9CDD6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Insight dashboards, operations heartbeat and pending-at-stage analytics across every workflow node.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8065008" y="1600200"/>
            <a:ext cx="3529584" cy="1719072"/>
          </a:xfrm>
          <a:prstGeom prst="rect">
            <a:avLst/>
          </a:prstGeom>
          <a:solidFill>
            <a:srgbClr val="1A1A1A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266176" y="1801368"/>
            <a:ext cx="457200" cy="45720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7" name="Text 15"/>
          <p:cNvSpPr/>
          <p:nvPr/>
        </p:nvSpPr>
        <p:spPr>
          <a:xfrm>
            <a:off x="8266176" y="180136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842248" y="1801368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Roles &amp; Permissions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266176" y="2350008"/>
            <a:ext cx="3154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C9CDD6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Granular user groups, add/edit/delete/print/authorise rights, field control, company &amp; year access.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40080" y="3474720"/>
            <a:ext cx="3529584" cy="1719072"/>
          </a:xfrm>
          <a:prstGeom prst="rect">
            <a:avLst/>
          </a:prstGeom>
          <a:solidFill>
            <a:srgbClr val="1A1A1A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41248" y="3675888"/>
            <a:ext cx="457200" cy="45720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22" name="Text 20"/>
          <p:cNvSpPr/>
          <p:nvPr/>
        </p:nvSpPr>
        <p:spPr>
          <a:xfrm>
            <a:off x="841248" y="367588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417320" y="3675888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Audit &amp; Security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841248" y="4224528"/>
            <a:ext cx="3154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C9CDD6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Login history, audit log, delete OTP, account restrictions and authorise-and-lock on entries.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352544" y="3474720"/>
            <a:ext cx="3529584" cy="1719072"/>
          </a:xfrm>
          <a:prstGeom prst="rect">
            <a:avLst/>
          </a:prstGeom>
          <a:solidFill>
            <a:srgbClr val="1A1A1A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553712" y="3675888"/>
            <a:ext cx="457200" cy="45720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27" name="Text 25"/>
          <p:cNvSpPr/>
          <p:nvPr/>
        </p:nvSpPr>
        <p:spPr>
          <a:xfrm>
            <a:off x="4553712" y="367588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5129784" y="3675888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Notifications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4553712" y="4224528"/>
            <a:ext cx="3154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C9CDD6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SMS, email, WhatsApp automation, push notifications and rule-based despatch with escalation.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8065008" y="3474720"/>
            <a:ext cx="3529584" cy="1719072"/>
          </a:xfrm>
          <a:prstGeom prst="rect">
            <a:avLst/>
          </a:prstGeom>
          <a:solidFill>
            <a:srgbClr val="1A1A1A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266176" y="3675888"/>
            <a:ext cx="457200" cy="45720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32" name="Text 30"/>
          <p:cNvSpPr/>
          <p:nvPr/>
        </p:nvSpPr>
        <p:spPr>
          <a:xfrm>
            <a:off x="8266176" y="367588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6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8842248" y="3675888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Cloud &amp; Mobile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8266176" y="4224528"/>
            <a:ext cx="3154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C9CDD6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Multi-tenant cloud, mobile app access, backup, and project publish / update tooling.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D8DCE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48640" y="6455664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15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PLATFORM, AI &amp; SECURITY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3383280" y="6455664"/>
            <a:ext cx="82570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MERCIGLOBAL CLOUD ERP</a:t>
            </a:r>
            <a:pPr algn="r" indent="0" marL="0">
              <a:buNone/>
            </a:pPr>
            <a:r>
              <a:rPr lang="en-US" sz="800" b="1" spc="1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   •   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DELIVERY APPROACH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22960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Implementation Roadmap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A phased rollout that de-risks go-live and gets the mill productive fast.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640080" y="2148840"/>
            <a:ext cx="2706624" cy="310896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148840"/>
            <a:ext cx="2706624" cy="8229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258568"/>
            <a:ext cx="2706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P1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640080" y="2679192"/>
            <a:ext cx="270662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PHASE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3154680"/>
            <a:ext cx="234086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Discovery &amp; Setup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822960" y="3794760"/>
            <a:ext cx="2340864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Requirement study, company / year / branch setup, master data import and chart-of-accounts configuration.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310128" y="342900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0C13E"/>
                </a:solidFill>
              </a:rPr>
              <a:t>▶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456432" y="2148840"/>
            <a:ext cx="2706624" cy="310896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456432" y="2148840"/>
            <a:ext cx="2706624" cy="8229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4" name="Text 12"/>
          <p:cNvSpPr/>
          <p:nvPr/>
        </p:nvSpPr>
        <p:spPr>
          <a:xfrm>
            <a:off x="3456432" y="2258568"/>
            <a:ext cx="2706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P2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3456432" y="2679192"/>
            <a:ext cx="270662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PHASE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639312" y="3154680"/>
            <a:ext cx="234086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Configuration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3639312" y="3794760"/>
            <a:ext cx="2340864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Workflow, document prefixes, approval limits, user groups, roles, print formats and GST/HSN mapping.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126480" y="342900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0C13E"/>
                </a:solidFill>
              </a:rPr>
              <a:t>▶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272784" y="2148840"/>
            <a:ext cx="2706624" cy="310896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272784" y="2148840"/>
            <a:ext cx="2706624" cy="8229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21" name="Text 19"/>
          <p:cNvSpPr/>
          <p:nvPr/>
        </p:nvSpPr>
        <p:spPr>
          <a:xfrm>
            <a:off x="6272784" y="2258568"/>
            <a:ext cx="2706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P3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6272784" y="2679192"/>
            <a:ext cx="270662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PHASE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455664" y="3154680"/>
            <a:ext cx="234086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Pilot &amp; Training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6455664" y="3794760"/>
            <a:ext cx="2340864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Parallel run on live programs, key-user training, dashboards and report tuning per the mill's practices.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8942832" y="342900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0C13E"/>
                </a:solidFill>
              </a:rPr>
              <a:t>▶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9089136" y="2148840"/>
            <a:ext cx="2706624" cy="310896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089136" y="2148840"/>
            <a:ext cx="2706624" cy="8229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28" name="Text 26"/>
          <p:cNvSpPr/>
          <p:nvPr/>
        </p:nvSpPr>
        <p:spPr>
          <a:xfrm>
            <a:off x="9089136" y="2258568"/>
            <a:ext cx="27066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P4</a:t>
            </a:r>
            <a:endParaRPr lang="en-US" sz="2400" dirty="0"/>
          </a:p>
        </p:txBody>
      </p:sp>
      <p:sp>
        <p:nvSpPr>
          <p:cNvPr id="29" name="Text 27"/>
          <p:cNvSpPr/>
          <p:nvPr/>
        </p:nvSpPr>
        <p:spPr>
          <a:xfrm>
            <a:off x="9089136" y="2679192"/>
            <a:ext cx="270662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PHASE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9272016" y="3154680"/>
            <a:ext cx="234086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Go-Live &amp; Support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9272016" y="3794760"/>
            <a:ext cx="2340864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Cut-over, hand-holding, notification rules, and ongoing support with periodic enhancements.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40080" y="5486400"/>
            <a:ext cx="11000232" cy="713232"/>
          </a:xfrm>
          <a:prstGeom prst="rect">
            <a:avLst/>
          </a:prstGeom>
          <a:solidFill>
            <a:srgbClr val="FBF4DD"/>
          </a:solidFill>
          <a:ln w="12700">
            <a:solidFill>
              <a:srgbClr val="F0C13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68680" y="5486400"/>
            <a:ext cx="106070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200" b="1" spc="100" kern="0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OUTCOME   </a:t>
            </a:r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One connected system from order to dispatch — accurate accounts, live compliance, and full visibility across the rapier jacquard operation.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D8DCE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48640" y="6455664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15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IMPLEMENTATION ROADMAP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3383280" y="6455664"/>
            <a:ext cx="82570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MERCIGLOBAL CLOUD ERP</a:t>
            </a:r>
            <a:pPr algn="r" indent="0" marL="0">
              <a:buNone/>
            </a:pPr>
            <a:r>
              <a:rPr lang="en-US" sz="800" b="1" spc="1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   •   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693408"/>
            <a:ext cx="12191695" cy="164592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37160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spc="3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MERCIGLOBAL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66928" y="2103120"/>
            <a:ext cx="109728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54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Let's Digitise the</a:t>
            </a:r>
            <a:endParaRPr lang="en-US" sz="5400" dirty="0"/>
          </a:p>
          <a:p>
            <a:pPr indent="0" marL="0">
              <a:lnSpc>
                <a:spcPts val="54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Entire Mill.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640080" y="40690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100"/>
              </a:lnSpc>
              <a:buNone/>
            </a:pPr>
            <a:r>
              <a:rPr lang="en-US" sz="1500" dirty="0">
                <a:solidFill>
                  <a:srgbClr val="C9CDD6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From the first sales order to the final tax invoice — one AI-driven cloud ERP, built for rapier jacquard manufacturing.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40080" y="5120640"/>
            <a:ext cx="10972800" cy="0"/>
          </a:xfrm>
          <a:prstGeom prst="line">
            <a:avLst/>
          </a:prstGeom>
          <a:noFill/>
          <a:ln w="12700">
            <a:solidFill>
              <a:srgbClr val="33333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530352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Merciglobal Systems Pvt. Ltd.
</a:t>
            </a:r>
            <a:pPr indent="0" marL="0">
              <a:lnSpc>
                <a:spcPts val="1800"/>
              </a:lnSpc>
              <a:buNone/>
            </a:pPr>
            <a:r>
              <a:rPr lang="en-US" sz="1100" dirty="0">
                <a:solidFill>
                  <a:srgbClr val="F0C13E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Cloud ERP  •  Powered by AI Driven RPA  •  docs.merciglobal.com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0" y="534924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spc="20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SCOPE OF WORK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0" y="365760"/>
            <a:ext cx="310896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r" indent="0" marL="0">
              <a:buNone/>
            </a:pPr>
            <a:r>
              <a:rPr lang="en-US" sz="15000" b="1" dirty="0">
                <a:solidFill>
                  <a:srgbClr val="F6E7B8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00</a:t>
            </a:r>
            <a:endParaRPr lang="en-US" sz="15000" dirty="0"/>
          </a:p>
        </p:txBody>
      </p:sp>
      <p:sp>
        <p:nvSpPr>
          <p:cNvPr id="3" name="Text 1"/>
          <p:cNvSpPr/>
          <p:nvPr/>
        </p:nvSpPr>
        <p:spPr>
          <a:xfrm>
            <a:off x="640080" y="54864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DOCUMENT CONTENTS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66928" y="8686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What This Scope Covers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640080" y="1965960"/>
            <a:ext cx="5440680" cy="102412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1965960"/>
            <a:ext cx="868680" cy="102412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965960"/>
            <a:ext cx="868680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01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691640" y="2093976"/>
            <a:ext cx="4251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Solution Overview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691640" y="2468880"/>
            <a:ext cx="4251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Platform purpose, architecture and core value to the weaving business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355080" y="1965960"/>
            <a:ext cx="5440680" cy="102412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355080" y="1965960"/>
            <a:ext cx="868680" cy="102412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2" name="Text 10"/>
          <p:cNvSpPr/>
          <p:nvPr/>
        </p:nvSpPr>
        <p:spPr>
          <a:xfrm>
            <a:off x="6355080" y="1965960"/>
            <a:ext cx="868680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02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7406640" y="2093976"/>
            <a:ext cx="4251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Manufacturing Workflow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7406640" y="2468880"/>
            <a:ext cx="4251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The complete rapier jacquard flow — order to dispatch, mapped end to end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40080" y="3099816"/>
            <a:ext cx="5440680" cy="102412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40080" y="3099816"/>
            <a:ext cx="868680" cy="102412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3099816"/>
            <a:ext cx="868680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03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1691640" y="3227832"/>
            <a:ext cx="4251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Module Scope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691640" y="3602736"/>
            <a:ext cx="4251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Transactions, programs, production, checking, processing &amp; billing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355080" y="3099816"/>
            <a:ext cx="5440680" cy="102412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55080" y="3099816"/>
            <a:ext cx="868680" cy="102412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22" name="Text 20"/>
          <p:cNvSpPr/>
          <p:nvPr/>
        </p:nvSpPr>
        <p:spPr>
          <a:xfrm>
            <a:off x="6355080" y="3099816"/>
            <a:ext cx="868680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04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7406640" y="3227832"/>
            <a:ext cx="4251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Accounting &amp; Finance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7406640" y="3602736"/>
            <a:ext cx="4251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Ledgers, final accounts, receivables/payables and reconciliations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40080" y="4233672"/>
            <a:ext cx="5440680" cy="102412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40080" y="4233672"/>
            <a:ext cx="868680" cy="102412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4233672"/>
            <a:ext cx="868680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05</a:t>
            </a:r>
            <a:endParaRPr lang="en-US" sz="2400" dirty="0"/>
          </a:p>
        </p:txBody>
      </p:sp>
      <p:sp>
        <p:nvSpPr>
          <p:cNvPr id="28" name="Text 26"/>
          <p:cNvSpPr/>
          <p:nvPr/>
        </p:nvSpPr>
        <p:spPr>
          <a:xfrm>
            <a:off x="1691640" y="4361688"/>
            <a:ext cx="4251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GST &amp; Statutory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1691640" y="4736592"/>
            <a:ext cx="4251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GSTR filing, e-Way / e-Invoice, TDS / TCS and 2B auto-matching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6355080" y="4233672"/>
            <a:ext cx="5440680" cy="102412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355080" y="4233672"/>
            <a:ext cx="868680" cy="102412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2" name="Text 30"/>
          <p:cNvSpPr/>
          <p:nvPr/>
        </p:nvSpPr>
        <p:spPr>
          <a:xfrm>
            <a:off x="6355080" y="4233672"/>
            <a:ext cx="868680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06</a:t>
            </a:r>
            <a:endParaRPr lang="en-US" sz="2400" dirty="0"/>
          </a:p>
        </p:txBody>
      </p:sp>
      <p:sp>
        <p:nvSpPr>
          <p:cNvPr id="33" name="Text 31"/>
          <p:cNvSpPr/>
          <p:nvPr/>
        </p:nvSpPr>
        <p:spPr>
          <a:xfrm>
            <a:off x="7406640" y="4361688"/>
            <a:ext cx="4251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Masters &amp; Data Model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7406640" y="4736592"/>
            <a:ext cx="4251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Account, item, design, machine and party master architecture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640080" y="5367528"/>
            <a:ext cx="5440680" cy="102412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40080" y="5367528"/>
            <a:ext cx="868680" cy="102412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7" name="Text 35"/>
          <p:cNvSpPr/>
          <p:nvPr/>
        </p:nvSpPr>
        <p:spPr>
          <a:xfrm>
            <a:off x="640080" y="5367528"/>
            <a:ext cx="868680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07</a:t>
            </a:r>
            <a:endParaRPr lang="en-US" sz="2400" dirty="0"/>
          </a:p>
        </p:txBody>
      </p:sp>
      <p:sp>
        <p:nvSpPr>
          <p:cNvPr id="38" name="Text 36"/>
          <p:cNvSpPr/>
          <p:nvPr/>
        </p:nvSpPr>
        <p:spPr>
          <a:xfrm>
            <a:off x="1691640" y="5495544"/>
            <a:ext cx="4251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HR, CRM &amp; Operations</a:t>
            </a:r>
            <a:endParaRPr lang="en-US" sz="1500" dirty="0"/>
          </a:p>
        </p:txBody>
      </p:sp>
      <p:sp>
        <p:nvSpPr>
          <p:cNvPr id="39" name="Text 37"/>
          <p:cNvSpPr/>
          <p:nvPr/>
        </p:nvSpPr>
        <p:spPr>
          <a:xfrm>
            <a:off x="1691640" y="5870448"/>
            <a:ext cx="4251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Payroll, attendance, visitor management, leads and complaints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6355080" y="5367528"/>
            <a:ext cx="5440680" cy="102412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355080" y="5367528"/>
            <a:ext cx="868680" cy="102412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42" name="Text 40"/>
          <p:cNvSpPr/>
          <p:nvPr/>
        </p:nvSpPr>
        <p:spPr>
          <a:xfrm>
            <a:off x="6355080" y="5367528"/>
            <a:ext cx="868680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08</a:t>
            </a:r>
            <a:endParaRPr lang="en-US" sz="2400" dirty="0"/>
          </a:p>
        </p:txBody>
      </p:sp>
      <p:sp>
        <p:nvSpPr>
          <p:cNvPr id="43" name="Text 41"/>
          <p:cNvSpPr/>
          <p:nvPr/>
        </p:nvSpPr>
        <p:spPr>
          <a:xfrm>
            <a:off x="7406640" y="5495544"/>
            <a:ext cx="4251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Platform, AI &amp; Security</a:t>
            </a:r>
            <a:endParaRPr lang="en-US" sz="1500" dirty="0"/>
          </a:p>
        </p:txBody>
      </p:sp>
      <p:sp>
        <p:nvSpPr>
          <p:cNvPr id="44" name="Text 42"/>
          <p:cNvSpPr/>
          <p:nvPr/>
        </p:nvSpPr>
        <p:spPr>
          <a:xfrm>
            <a:off x="7406640" y="5870448"/>
            <a:ext cx="4251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Ask-AI, dashboards, roles, audit, notifications &amp; delivery plan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D8DCE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48640" y="6455664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15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CONTENTS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3383280" y="6455664"/>
            <a:ext cx="82570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MERCIGLOBAL CLOUD ERP</a:t>
            </a:r>
            <a:pPr algn="r" indent="0" marL="0">
              <a:buNone/>
            </a:pPr>
            <a:r>
              <a:rPr lang="en-US" sz="800" b="1" spc="1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   •   02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01  •  SOLUTION OVERVIEW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22960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One Platform for the Entire Mill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1600200"/>
            <a:ext cx="6675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3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Merciglobal Cloud ERP unifies every department of a rapier jacquard manufacturing operation — from the first sales order to the final tax invoice — on a single, multi-tenant, AI-driven cloud system. No silos, no re-keying, one source of truth.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640080" y="2697480"/>
            <a:ext cx="566928" cy="566928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269748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0" y="2651760"/>
            <a:ext cx="6035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Connected Operations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371600" y="2990088"/>
            <a:ext cx="6035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Sales, beam allotment, warping, weaving, checking, processing, billing and accounts share one live database.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40080" y="3593592"/>
            <a:ext cx="566928" cy="566928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3593592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371600" y="3547872"/>
            <a:ext cx="6035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Designed for Jacquard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371600" y="3886200"/>
            <a:ext cx="6035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Beam cards, jala types, panna/finish-panna, design &amp; catalogue masters and taka-level tracking built in.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40080" y="4489704"/>
            <a:ext cx="566928" cy="566928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4489704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371600" y="4443984"/>
            <a:ext cx="6035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Accounting Built-In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371600" y="4782312"/>
            <a:ext cx="6035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Every transaction auto-posts to the ledger — balance sheet, P&amp;L and trial balance always live.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40080" y="5385816"/>
            <a:ext cx="566928" cy="566928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5385816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4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371600" y="5340096"/>
            <a:ext cx="6035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Statutory Ready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371600" y="5678424"/>
            <a:ext cx="6035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GSTR, e-Way Bill, e-Invoice, TDS/TCS and 2B auto-matching handled inside the system.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818120" y="1600200"/>
            <a:ext cx="3822192" cy="457200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22" name="Text 20"/>
          <p:cNvSpPr/>
          <p:nvPr/>
        </p:nvSpPr>
        <p:spPr>
          <a:xfrm>
            <a:off x="8092440" y="182880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AT A GLANCE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8092440" y="233172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8+</a:t>
            </a:r>
            <a:endParaRPr lang="en-US" sz="4000" dirty="0"/>
          </a:p>
        </p:txBody>
      </p:sp>
      <p:sp>
        <p:nvSpPr>
          <p:cNvPr id="24" name="Text 22"/>
          <p:cNvSpPr/>
          <p:nvPr/>
        </p:nvSpPr>
        <p:spPr>
          <a:xfrm>
            <a:off x="8119872" y="2898648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9CDD6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Connected operational stages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8092440" y="3264408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40+</a:t>
            </a:r>
            <a:endParaRPr lang="en-US" sz="4000" dirty="0"/>
          </a:p>
        </p:txBody>
      </p:sp>
      <p:sp>
        <p:nvSpPr>
          <p:cNvPr id="26" name="Text 24"/>
          <p:cNvSpPr/>
          <p:nvPr/>
        </p:nvSpPr>
        <p:spPr>
          <a:xfrm>
            <a:off x="8119872" y="3831336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9CDD6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Transaction &amp; program modules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8092440" y="4197096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100%</a:t>
            </a:r>
            <a:endParaRPr lang="en-US" sz="4000" dirty="0"/>
          </a:p>
        </p:txBody>
      </p:sp>
      <p:sp>
        <p:nvSpPr>
          <p:cNvPr id="28" name="Text 26"/>
          <p:cNvSpPr/>
          <p:nvPr/>
        </p:nvSpPr>
        <p:spPr>
          <a:xfrm>
            <a:off x="8119872" y="4764024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9CDD6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Auto-posted to accounts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8092440" y="5129784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</a:t>
            </a:r>
            <a:endParaRPr lang="en-US" sz="4000" dirty="0"/>
          </a:p>
        </p:txBody>
      </p:sp>
      <p:sp>
        <p:nvSpPr>
          <p:cNvPr id="30" name="Text 28"/>
          <p:cNvSpPr/>
          <p:nvPr/>
        </p:nvSpPr>
        <p:spPr>
          <a:xfrm>
            <a:off x="8119872" y="5696712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9CDD6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Unified cloud database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D8DCE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48640" y="6455664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15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SOLUTION OVERVIEW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3383280" y="6455664"/>
            <a:ext cx="82570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MERCIGLOBAL CLOUD ERP</a:t>
            </a:r>
            <a:pPr algn="r" indent="0" marL="0">
              <a:buNone/>
            </a:pPr>
            <a:r>
              <a:rPr lang="en-US" sz="800" b="1" spc="1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   •   03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E0E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28016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5720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02  •  MANUFACTURING WORKFLOW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66928" y="7772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Order to Dispatch — End to End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B7BBC4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The rapier jacquard production lifecycle, exactly as the ERP sequences it.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40080" y="2011680"/>
            <a:ext cx="2606040" cy="1783080"/>
          </a:xfrm>
          <a:prstGeom prst="rect">
            <a:avLst/>
          </a:prstGeom>
          <a:solidFill>
            <a:srgbClr val="1A1A1A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40080" y="2011680"/>
            <a:ext cx="2606040" cy="45720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8" name="Text 6"/>
          <p:cNvSpPr/>
          <p:nvPr/>
        </p:nvSpPr>
        <p:spPr>
          <a:xfrm>
            <a:off x="749808" y="201168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353312" y="201168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Sales Order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804672" y="2578608"/>
            <a:ext cx="2276856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D2D5DC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Customer order with design, panna, rate &amp; schedule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227832" y="2720340"/>
            <a:ext cx="29260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0C13E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▶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502152" y="2011680"/>
            <a:ext cx="2606040" cy="1783080"/>
          </a:xfrm>
          <a:prstGeom prst="rect">
            <a:avLst/>
          </a:prstGeom>
          <a:solidFill>
            <a:srgbClr val="1A1A1A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502152" y="2011680"/>
            <a:ext cx="2606040" cy="45720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4" name="Text 12"/>
          <p:cNvSpPr/>
          <p:nvPr/>
        </p:nvSpPr>
        <p:spPr>
          <a:xfrm>
            <a:off x="3611880" y="201168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215384" y="201168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Program &amp; Beam Allotment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3666744" y="2578608"/>
            <a:ext cx="2276856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D2D5DC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Program allotment, beam card, stock allotment to looms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089904" y="2720340"/>
            <a:ext cx="29260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0C13E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▶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364224" y="2011680"/>
            <a:ext cx="2606040" cy="1783080"/>
          </a:xfrm>
          <a:prstGeom prst="rect">
            <a:avLst/>
          </a:prstGeom>
          <a:solidFill>
            <a:srgbClr val="1A1A1A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364224" y="2011680"/>
            <a:ext cx="2606040" cy="45720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20" name="Text 18"/>
          <p:cNvSpPr/>
          <p:nvPr/>
        </p:nvSpPr>
        <p:spPr>
          <a:xfrm>
            <a:off x="6473952" y="201168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03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7077456" y="201168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Warping / Sizing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6528816" y="2578608"/>
            <a:ext cx="2276856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D2D5DC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Warping production, TFO, beam preparation &amp; yarn issue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951976" y="2720340"/>
            <a:ext cx="29260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0C13E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▶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9226296" y="2011680"/>
            <a:ext cx="2606040" cy="1783080"/>
          </a:xfrm>
          <a:prstGeom prst="rect">
            <a:avLst/>
          </a:prstGeom>
          <a:solidFill>
            <a:srgbClr val="1A1A1A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226296" y="2011680"/>
            <a:ext cx="2606040" cy="45720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26" name="Text 24"/>
          <p:cNvSpPr/>
          <p:nvPr/>
        </p:nvSpPr>
        <p:spPr>
          <a:xfrm>
            <a:off x="9336024" y="201168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04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939528" y="201168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Weaving — Fabric Register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9390888" y="2578608"/>
            <a:ext cx="2276856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D2D5DC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Loom production captured taka-by-taka against program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40080" y="4297680"/>
            <a:ext cx="2606040" cy="1783080"/>
          </a:xfrm>
          <a:prstGeom prst="rect">
            <a:avLst/>
          </a:prstGeom>
          <a:solidFill>
            <a:srgbClr val="1A1A1A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40080" y="4297680"/>
            <a:ext cx="2606040" cy="45720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31" name="Text 29"/>
          <p:cNvSpPr/>
          <p:nvPr/>
        </p:nvSpPr>
        <p:spPr>
          <a:xfrm>
            <a:off x="749808" y="429768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05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1353312" y="429768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Grey Checking &amp; Folding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804672" y="4864608"/>
            <a:ext cx="2276856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D2D5DC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Quality grading, job checking, folding &amp; taka status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3227832" y="5006340"/>
            <a:ext cx="29260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0C13E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▶</a:t>
            </a:r>
            <a:endParaRPr lang="en-US" sz="1400" dirty="0"/>
          </a:p>
        </p:txBody>
      </p:sp>
      <p:sp>
        <p:nvSpPr>
          <p:cNvPr id="35" name="Shape 33"/>
          <p:cNvSpPr/>
          <p:nvPr/>
        </p:nvSpPr>
        <p:spPr>
          <a:xfrm>
            <a:off x="3502152" y="4297680"/>
            <a:ext cx="2606040" cy="1783080"/>
          </a:xfrm>
          <a:prstGeom prst="rect">
            <a:avLst/>
          </a:prstGeom>
          <a:solidFill>
            <a:srgbClr val="1A1A1A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502152" y="4297680"/>
            <a:ext cx="2606040" cy="45720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37" name="Text 35"/>
          <p:cNvSpPr/>
          <p:nvPr/>
        </p:nvSpPr>
        <p:spPr>
          <a:xfrm>
            <a:off x="3611880" y="429768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06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4215384" y="429768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Value-Added Processing</a:t>
            </a:r>
            <a:endParaRPr lang="en-US" sz="1150" dirty="0"/>
          </a:p>
        </p:txBody>
      </p:sp>
      <p:sp>
        <p:nvSpPr>
          <p:cNvPr id="39" name="Text 37"/>
          <p:cNvSpPr/>
          <p:nvPr/>
        </p:nvSpPr>
        <p:spPr>
          <a:xfrm>
            <a:off x="3666744" y="4864608"/>
            <a:ext cx="2276856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D2D5DC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Dyeing / printing job in–out, programs &amp; processing bills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6089904" y="5006340"/>
            <a:ext cx="29260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0C13E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▶</a:t>
            </a:r>
            <a:endParaRPr lang="en-US" sz="1400" dirty="0"/>
          </a:p>
        </p:txBody>
      </p:sp>
      <p:sp>
        <p:nvSpPr>
          <p:cNvPr id="41" name="Shape 39"/>
          <p:cNvSpPr/>
          <p:nvPr/>
        </p:nvSpPr>
        <p:spPr>
          <a:xfrm>
            <a:off x="6364224" y="4297680"/>
            <a:ext cx="2606040" cy="1783080"/>
          </a:xfrm>
          <a:prstGeom prst="rect">
            <a:avLst/>
          </a:prstGeom>
          <a:solidFill>
            <a:srgbClr val="1A1A1A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6364224" y="4297680"/>
            <a:ext cx="2606040" cy="45720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43" name="Text 41"/>
          <p:cNvSpPr/>
          <p:nvPr/>
        </p:nvSpPr>
        <p:spPr>
          <a:xfrm>
            <a:off x="6473952" y="429768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07</a:t>
            </a:r>
            <a:endParaRPr lang="en-US" sz="1800" dirty="0"/>
          </a:p>
        </p:txBody>
      </p:sp>
      <p:sp>
        <p:nvSpPr>
          <p:cNvPr id="44" name="Text 42"/>
          <p:cNvSpPr/>
          <p:nvPr/>
        </p:nvSpPr>
        <p:spPr>
          <a:xfrm>
            <a:off x="7077456" y="429768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Billing &amp; Dispatch</a:t>
            </a:r>
            <a:endParaRPr lang="en-US" sz="1150" dirty="0"/>
          </a:p>
        </p:txBody>
      </p:sp>
      <p:sp>
        <p:nvSpPr>
          <p:cNvPr id="45" name="Text 43"/>
          <p:cNvSpPr/>
          <p:nvPr/>
        </p:nvSpPr>
        <p:spPr>
          <a:xfrm>
            <a:off x="6528816" y="4864608"/>
            <a:ext cx="2276856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D2D5DC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Sale challan, tax invoice, e-Way Bill &amp; e-Invoice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8951976" y="5006340"/>
            <a:ext cx="29260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0C13E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▶</a:t>
            </a:r>
            <a:endParaRPr lang="en-US" sz="1400" dirty="0"/>
          </a:p>
        </p:txBody>
      </p:sp>
      <p:sp>
        <p:nvSpPr>
          <p:cNvPr id="47" name="Shape 45"/>
          <p:cNvSpPr/>
          <p:nvPr/>
        </p:nvSpPr>
        <p:spPr>
          <a:xfrm>
            <a:off x="9226296" y="4297680"/>
            <a:ext cx="2606040" cy="1783080"/>
          </a:xfrm>
          <a:prstGeom prst="rect">
            <a:avLst/>
          </a:prstGeom>
          <a:solidFill>
            <a:srgbClr val="1A1A1A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9226296" y="4297680"/>
            <a:ext cx="2606040" cy="45720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49" name="Text 47"/>
          <p:cNvSpPr/>
          <p:nvPr/>
        </p:nvSpPr>
        <p:spPr>
          <a:xfrm>
            <a:off x="9336024" y="429768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08</a:t>
            </a:r>
            <a:endParaRPr lang="en-US" sz="1800" dirty="0"/>
          </a:p>
        </p:txBody>
      </p:sp>
      <p:sp>
        <p:nvSpPr>
          <p:cNvPr id="50" name="Text 48"/>
          <p:cNvSpPr/>
          <p:nvPr/>
        </p:nvSpPr>
        <p:spPr>
          <a:xfrm>
            <a:off x="9939528" y="429768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Accounts &amp; GST</a:t>
            </a:r>
            <a:endParaRPr lang="en-US" sz="1150" dirty="0"/>
          </a:p>
        </p:txBody>
      </p:sp>
      <p:sp>
        <p:nvSpPr>
          <p:cNvPr id="51" name="Text 49"/>
          <p:cNvSpPr/>
          <p:nvPr/>
        </p:nvSpPr>
        <p:spPr>
          <a:xfrm>
            <a:off x="9390888" y="4864608"/>
            <a:ext cx="2276856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D2D5DC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Auto-posting, receivables, GSTR &amp; reconciliation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640080" y="59893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CONTINUOUS LOOP  —  EVERY STAGE FEEDS THE NEXT IN REAL TIME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D8DCE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48640" y="6455664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15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MANUFACTURING WORKFLOW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3383280" y="6455664"/>
            <a:ext cx="82570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MERCIGLOBAL CLOUD ERP</a:t>
            </a:r>
            <a:pPr algn="r" indent="0" marL="0">
              <a:buNone/>
            </a:pPr>
            <a:r>
              <a:rPr lang="en-US" sz="800" b="1" spc="1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   •   04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21040" y="320040"/>
            <a:ext cx="310896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r" indent="0" marL="0">
              <a:buNone/>
            </a:pPr>
            <a:r>
              <a:rPr lang="en-US" sz="15000" b="1" dirty="0">
                <a:solidFill>
                  <a:srgbClr val="F6E7B8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02</a:t>
            </a:r>
            <a:endParaRPr lang="en-US" sz="15000" dirty="0"/>
          </a:p>
        </p:txBody>
      </p:sp>
      <p:sp>
        <p:nvSpPr>
          <p:cNvPr id="3" name="Text 1"/>
          <p:cNvSpPr/>
          <p:nvPr/>
        </p:nvSpPr>
        <p:spPr>
          <a:xfrm>
            <a:off x="640080" y="50292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02  •  WORKFLOW DETAIL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66928" y="82296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Planning, Allotment &amp; Preparation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828800"/>
            <a:ext cx="7223760" cy="77724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1828800"/>
            <a:ext cx="91440" cy="77724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1920240"/>
            <a:ext cx="6766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Sales Order Capture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914400" y="2212848"/>
            <a:ext cx="6812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Orders booked with design number, quality, panna, finish panna, rate and delivery schedule. Becomes the controlling document for the whole program.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40080" y="2715768"/>
            <a:ext cx="7223760" cy="77724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40080" y="2715768"/>
            <a:ext cx="91440" cy="77724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2807208"/>
            <a:ext cx="6766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Program Allotment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914400" y="3099816"/>
            <a:ext cx="6812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Sales orders converted into loom programs; un-alloted vs alloted programs visible per machine to balance loom utilisation.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40080" y="3602736"/>
            <a:ext cx="7223760" cy="77724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40080" y="3602736"/>
            <a:ext cx="91440" cy="77724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5" name="Text 13"/>
          <p:cNvSpPr/>
          <p:nvPr/>
        </p:nvSpPr>
        <p:spPr>
          <a:xfrm>
            <a:off x="914400" y="3694176"/>
            <a:ext cx="6766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Beam Card &amp; Beam Allotment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914400" y="3986784"/>
            <a:ext cx="6812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Beam quality, pattern, taar, panna width and pipe defined; beams allotted to looms with meter tracking (beam meter, used, balance).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40080" y="4489704"/>
            <a:ext cx="7223760" cy="77724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40080" y="4489704"/>
            <a:ext cx="91440" cy="77724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9" name="Text 17"/>
          <p:cNvSpPr/>
          <p:nvPr/>
        </p:nvSpPr>
        <p:spPr>
          <a:xfrm>
            <a:off x="914400" y="4581144"/>
            <a:ext cx="6766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Stock &amp; Yarn Allotment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914400" y="4873752"/>
            <a:ext cx="6812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Raw yarn and stock allotted to programs; yarn issue / delivery challans drive warping and weaving feed.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40080" y="5376672"/>
            <a:ext cx="7223760" cy="77724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0080" y="5376672"/>
            <a:ext cx="91440" cy="77724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23" name="Text 21"/>
          <p:cNvSpPr/>
          <p:nvPr/>
        </p:nvSpPr>
        <p:spPr>
          <a:xfrm>
            <a:off x="914400" y="5468112"/>
            <a:ext cx="6766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Warping, Sizing &amp; TFO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914400" y="5760720"/>
            <a:ext cx="6812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Warping production and TFO production recorded; sized beams prepared and received against beam programs.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D8DCE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6455664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15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WORKFLOW — PLANNING &amp; PREPARATION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3383280" y="6455664"/>
            <a:ext cx="82570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MERCIGLOBAL CLOUD ERP</a:t>
            </a:r>
            <a:pPr algn="r" indent="0" marL="0">
              <a:buNone/>
            </a:pPr>
            <a:r>
              <a:rPr lang="en-US" sz="800" b="1" spc="1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   •   05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21040" y="320040"/>
            <a:ext cx="310896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r" indent="0" marL="0">
              <a:buNone/>
            </a:pPr>
            <a:r>
              <a:rPr lang="en-US" sz="15000" b="1" dirty="0">
                <a:solidFill>
                  <a:srgbClr val="F6E7B8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02</a:t>
            </a:r>
            <a:endParaRPr lang="en-US" sz="15000" dirty="0"/>
          </a:p>
        </p:txBody>
      </p:sp>
      <p:sp>
        <p:nvSpPr>
          <p:cNvPr id="3" name="Text 1"/>
          <p:cNvSpPr/>
          <p:nvPr/>
        </p:nvSpPr>
        <p:spPr>
          <a:xfrm>
            <a:off x="640080" y="50292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02  •  WORKFLOW DETAIL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66928" y="82296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Weaving, Checking &amp; Processing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828800"/>
            <a:ext cx="7223760" cy="77724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1828800"/>
            <a:ext cx="91440" cy="77724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1920240"/>
            <a:ext cx="6766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Fabric Register (Weaving)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914400" y="2212848"/>
            <a:ext cx="6812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Loom output captured taka-by-taka against the program — quality, design, meters, panna and machine — building a complete production register.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40080" y="2715768"/>
            <a:ext cx="7223760" cy="77724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40080" y="2715768"/>
            <a:ext cx="91440" cy="77724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2807208"/>
            <a:ext cx="6766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Grey Checking &amp; Grading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914400" y="3099816"/>
            <a:ext cx="6812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Woven taka inspected and graded; defects and grade captured before fabric proceeds to processing or sale.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40080" y="3602736"/>
            <a:ext cx="7223760" cy="77724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40080" y="3602736"/>
            <a:ext cx="91440" cy="77724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5" name="Text 13"/>
          <p:cNvSpPr/>
          <p:nvPr/>
        </p:nvSpPr>
        <p:spPr>
          <a:xfrm>
            <a:off x="914400" y="3694176"/>
            <a:ext cx="6766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Job Checking &amp; Folding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914400" y="3986784"/>
            <a:ext cx="6812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Job checking and job folding record finished-fabric verification, cut meters, pieces and taka status.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40080" y="4489704"/>
            <a:ext cx="7223760" cy="77724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40080" y="4489704"/>
            <a:ext cx="91440" cy="77724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9" name="Text 17"/>
          <p:cNvSpPr/>
          <p:nvPr/>
        </p:nvSpPr>
        <p:spPr>
          <a:xfrm>
            <a:off x="914400" y="4581144"/>
            <a:ext cx="6766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Value-Added Processing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914400" y="4873752"/>
            <a:ext cx="6812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Fabric issued to dyeing / printing jobbers via job in–out challans against VA programs; processing receipts and returns tracked.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40080" y="5376672"/>
            <a:ext cx="7223760" cy="77724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0080" y="5376672"/>
            <a:ext cx="91440" cy="77724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23" name="Text 21"/>
          <p:cNvSpPr/>
          <p:nvPr/>
        </p:nvSpPr>
        <p:spPr>
          <a:xfrm>
            <a:off x="914400" y="5468112"/>
            <a:ext cx="6766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Processing Billing (In/Out)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914400" y="5760720"/>
            <a:ext cx="6812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0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Job billing, jobwork billing and processing-out bills reconcile work done by and for external processors.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D8DCE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6455664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15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WORKFLOW — PRODUCTION &amp; PROCESSING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3383280" y="6455664"/>
            <a:ext cx="82570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MERCIGLOBAL CLOUD ERP</a:t>
            </a:r>
            <a:pPr algn="r" indent="0" marL="0">
              <a:buNone/>
            </a:pPr>
            <a:r>
              <a:rPr lang="en-US" sz="800" b="1" spc="1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   •   06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03  •  MODULE SCOPE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22960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Transaction &amp; Operations Modules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The operational backbone — every document the mill raises, grouped by function.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2706624" cy="402336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057400"/>
            <a:ext cx="2706624" cy="56692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057400"/>
            <a:ext cx="2706624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Programs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41248" y="2770632"/>
            <a:ext cx="2340864" cy="3154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Sales Order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Program Allotment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Beam Allotment / Card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Stock Allotment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Purchase Order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TFO / Warping Program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VA Program (In/Out)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Digital Jobcard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456432" y="2057400"/>
            <a:ext cx="2706624" cy="402336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456432" y="2057400"/>
            <a:ext cx="2706624" cy="56692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1" name="Text 9"/>
          <p:cNvSpPr/>
          <p:nvPr/>
        </p:nvSpPr>
        <p:spPr>
          <a:xfrm>
            <a:off x="3456432" y="2057400"/>
            <a:ext cx="2706624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Challans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657600" y="2770632"/>
            <a:ext cx="2340864" cy="3154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Sale Challan (Out)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Purchase Challan (In)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Yarn Issue (In/Out)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Yarn Delivery Challan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VA Fabric Delivery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VA Fabric Issue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Job In / Job Out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Store Repair Issue/Receive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272784" y="2057400"/>
            <a:ext cx="2706624" cy="402336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272784" y="2057400"/>
            <a:ext cx="2706624" cy="56692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5" name="Text 13"/>
          <p:cNvSpPr/>
          <p:nvPr/>
        </p:nvSpPr>
        <p:spPr>
          <a:xfrm>
            <a:off x="6272784" y="2057400"/>
            <a:ext cx="2706624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Production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473952" y="2770632"/>
            <a:ext cx="2340864" cy="3154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Fabric Register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Yarn Packing Slip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Warping Production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TFO Production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Grey Checking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Job Checking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Job Folding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Maintenance Log Book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9089136" y="2057400"/>
            <a:ext cx="2706624" cy="4023360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089136" y="2057400"/>
            <a:ext cx="2706624" cy="56692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9" name="Text 17"/>
          <p:cNvSpPr/>
          <p:nvPr/>
        </p:nvSpPr>
        <p:spPr>
          <a:xfrm>
            <a:off x="9089136" y="2057400"/>
            <a:ext cx="2706624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Billing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290304" y="2770632"/>
            <a:ext cx="2340864" cy="3154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Sale Bill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Purchase Bill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Sale / Purchase Returns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Yarn Job Billing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VA Billing (In/Out)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VA Return Goods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Sample Entry</a:t>
            </a:r>
            <a:endParaRPr lang="en-US" sz="1050" dirty="0"/>
          </a:p>
          <a:p>
            <a:pPr marL="152400" indent="-152400">
              <a:lnSpc>
                <a:spcPts val="1200"/>
              </a:lnSpc>
              <a:spcAft>
                <a:spcPts val="800"/>
              </a:spcAft>
              <a:buSzPct val="100000"/>
              <a:buChar char="•"/>
            </a:pPr>
            <a:r>
              <a:rPr lang="en-US" sz="10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Opening Stock Modules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D8DCE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6455664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15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MODULE SCOPE — TRANSACTIONS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3383280" y="6455664"/>
            <a:ext cx="82570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MERCIGLOBAL CLOUD ERP</a:t>
            </a:r>
            <a:pPr algn="r" indent="0" marL="0">
              <a:buNone/>
            </a:pPr>
            <a:r>
              <a:rPr lang="en-US" sz="800" b="1" spc="1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   •   07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21040" y="320040"/>
            <a:ext cx="310896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r" indent="0" marL="0">
              <a:buNone/>
            </a:pPr>
            <a:r>
              <a:rPr lang="en-US" sz="15000" b="1" dirty="0">
                <a:solidFill>
                  <a:srgbClr val="F6E7B8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04</a:t>
            </a:r>
            <a:endParaRPr lang="en-US" sz="15000" dirty="0"/>
          </a:p>
        </p:txBody>
      </p:sp>
      <p:sp>
        <p:nvSpPr>
          <p:cNvPr id="3" name="Text 1"/>
          <p:cNvSpPr/>
          <p:nvPr/>
        </p:nvSpPr>
        <p:spPr>
          <a:xfrm>
            <a:off x="640080" y="50292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04  •  ACCOUNTING &amp; FINANCE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66928" y="82296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Finance That Posts Itself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040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Every challan, bill and voucher auto-posts to the general ledger. Final accounts are always live — no month-end rebuild.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40080" y="2286000"/>
            <a:ext cx="3529584" cy="120700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4672" y="2432304"/>
            <a:ext cx="365760" cy="36576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8" name="Text 6"/>
          <p:cNvSpPr/>
          <p:nvPr/>
        </p:nvSpPr>
        <p:spPr>
          <a:xfrm>
            <a:off x="804672" y="243230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280160" y="2432304"/>
            <a:ext cx="2724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Vouchers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822960" y="2852928"/>
            <a:ext cx="3163824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8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Journal, single journal, bank &amp; cash receipts/payments, debit &amp; credit notes, petty cash, PDC and fast cash.</a:t>
            </a:r>
            <a:endParaRPr lang="en-US" sz="980" dirty="0"/>
          </a:p>
        </p:txBody>
      </p:sp>
      <p:sp>
        <p:nvSpPr>
          <p:cNvPr id="11" name="Shape 9"/>
          <p:cNvSpPr/>
          <p:nvPr/>
        </p:nvSpPr>
        <p:spPr>
          <a:xfrm>
            <a:off x="4352544" y="2286000"/>
            <a:ext cx="3529584" cy="120700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17136" y="2432304"/>
            <a:ext cx="365760" cy="36576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3" name="Text 11"/>
          <p:cNvSpPr/>
          <p:nvPr/>
        </p:nvSpPr>
        <p:spPr>
          <a:xfrm>
            <a:off x="4517136" y="243230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992624" y="2432304"/>
            <a:ext cx="2724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Final Accounts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4535424" y="2852928"/>
            <a:ext cx="3163824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8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Balance sheet, trial balance, manufacturing, trading and profit &amp; loss — classic and modern views, with cost centres.</a:t>
            </a:r>
            <a:endParaRPr lang="en-US" sz="980" dirty="0"/>
          </a:p>
        </p:txBody>
      </p:sp>
      <p:sp>
        <p:nvSpPr>
          <p:cNvPr id="16" name="Shape 14"/>
          <p:cNvSpPr/>
          <p:nvPr/>
        </p:nvSpPr>
        <p:spPr>
          <a:xfrm>
            <a:off x="640080" y="3621024"/>
            <a:ext cx="3529584" cy="120700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04672" y="3767328"/>
            <a:ext cx="365760" cy="36576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18" name="Text 16"/>
          <p:cNvSpPr/>
          <p:nvPr/>
        </p:nvSpPr>
        <p:spPr>
          <a:xfrm>
            <a:off x="804672" y="376732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280160" y="3767328"/>
            <a:ext cx="2724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Ledgers &amp; Day Book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822960" y="4187952"/>
            <a:ext cx="3163824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8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Ledger, group/company ledger, day book, daily transactions, fund / cash / bank flow and ratio analysis.</a:t>
            </a:r>
            <a:endParaRPr lang="en-US" sz="980" dirty="0"/>
          </a:p>
        </p:txBody>
      </p:sp>
      <p:sp>
        <p:nvSpPr>
          <p:cNvPr id="21" name="Shape 19"/>
          <p:cNvSpPr/>
          <p:nvPr/>
        </p:nvSpPr>
        <p:spPr>
          <a:xfrm>
            <a:off x="4352544" y="3621024"/>
            <a:ext cx="3529584" cy="120700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17136" y="3767328"/>
            <a:ext cx="365760" cy="36576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23" name="Text 21"/>
          <p:cNvSpPr/>
          <p:nvPr/>
        </p:nvSpPr>
        <p:spPr>
          <a:xfrm>
            <a:off x="4517136" y="376732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4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992624" y="3767328"/>
            <a:ext cx="2724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Receivables &amp; Payables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4535424" y="4187952"/>
            <a:ext cx="3163824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8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Outstanding on-date, monthly and summary; bill-to-bill adjustment; ageing buckets; receipt &amp; payment registers.</a:t>
            </a:r>
            <a:endParaRPr lang="en-US" sz="980" dirty="0"/>
          </a:p>
        </p:txBody>
      </p:sp>
      <p:sp>
        <p:nvSpPr>
          <p:cNvPr id="26" name="Shape 24"/>
          <p:cNvSpPr/>
          <p:nvPr/>
        </p:nvSpPr>
        <p:spPr>
          <a:xfrm>
            <a:off x="640080" y="4956048"/>
            <a:ext cx="3529584" cy="120700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804672" y="5102352"/>
            <a:ext cx="365760" cy="36576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28" name="Text 26"/>
          <p:cNvSpPr/>
          <p:nvPr/>
        </p:nvSpPr>
        <p:spPr>
          <a:xfrm>
            <a:off x="804672" y="510235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5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1280160" y="5102352"/>
            <a:ext cx="2724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Reconciliation</a:t>
            </a:r>
            <a:endParaRPr lang="en-US" sz="1350" dirty="0"/>
          </a:p>
        </p:txBody>
      </p:sp>
      <p:sp>
        <p:nvSpPr>
          <p:cNvPr id="30" name="Text 28"/>
          <p:cNvSpPr/>
          <p:nvPr/>
        </p:nvSpPr>
        <p:spPr>
          <a:xfrm>
            <a:off x="822960" y="5522976"/>
            <a:ext cx="3163824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8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Bank reconciliation with auto BRS mapper from bank-statement CSV; cheque return tracking and PDC management.</a:t>
            </a:r>
            <a:endParaRPr lang="en-US" sz="980" dirty="0"/>
          </a:p>
        </p:txBody>
      </p:sp>
      <p:sp>
        <p:nvSpPr>
          <p:cNvPr id="31" name="Shape 29"/>
          <p:cNvSpPr/>
          <p:nvPr/>
        </p:nvSpPr>
        <p:spPr>
          <a:xfrm>
            <a:off x="4352544" y="4956048"/>
            <a:ext cx="3529584" cy="1207008"/>
          </a:xfrm>
          <a:prstGeom prst="rect">
            <a:avLst/>
          </a:prstGeom>
          <a:solidFill>
            <a:srgbClr val="F6F7F9"/>
          </a:solidFill>
          <a:ln w="9525">
            <a:solidFill>
              <a:srgbClr val="D8DCE3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17136" y="5102352"/>
            <a:ext cx="365760" cy="365760"/>
          </a:xfrm>
          <a:prstGeom prst="rect">
            <a:avLst/>
          </a:prstGeom>
          <a:solidFill>
            <a:srgbClr val="F0C13E"/>
          </a:solidFill>
          <a:ln/>
        </p:spPr>
      </p:sp>
      <p:sp>
        <p:nvSpPr>
          <p:cNvPr id="33" name="Text 31"/>
          <p:cNvSpPr/>
          <p:nvPr/>
        </p:nvSpPr>
        <p:spPr>
          <a:xfrm>
            <a:off x="4517136" y="510235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6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4992624" y="5102352"/>
            <a:ext cx="2724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Interest &amp; TDS/TCS</a:t>
            </a:r>
            <a:endParaRPr lang="en-US" sz="1350" dirty="0"/>
          </a:p>
        </p:txBody>
      </p:sp>
      <p:sp>
        <p:nvSpPr>
          <p:cNvPr id="35" name="Text 33"/>
          <p:cNvSpPr/>
          <p:nvPr/>
        </p:nvSpPr>
        <p:spPr>
          <a:xfrm>
            <a:off x="4535424" y="5522976"/>
            <a:ext cx="3163824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80" dirty="0">
                <a:solidFill>
                  <a:srgbClr val="6F6F6F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Interest statements on receipts/payments plus TDS and TCS registers — monthly, quarterly and annual.</a:t>
            </a:r>
            <a:endParaRPr lang="en-US" sz="980" dirty="0"/>
          </a:p>
        </p:txBody>
      </p:sp>
      <p:sp>
        <p:nvSpPr>
          <p:cNvPr id="36" name="Shape 34"/>
          <p:cNvSpPr/>
          <p:nvPr/>
        </p:nvSpPr>
        <p:spPr>
          <a:xfrm>
            <a:off x="7818120" y="2286000"/>
            <a:ext cx="3822192" cy="395020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7" name="Text 35"/>
          <p:cNvSpPr/>
          <p:nvPr/>
        </p:nvSpPr>
        <p:spPr>
          <a:xfrm>
            <a:off x="8092440" y="2487168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ALWAYS-LIVE BOOKS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8092440" y="2926080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Auto</a:t>
            </a:r>
            <a:endParaRPr lang="en-US" sz="3000" dirty="0"/>
          </a:p>
        </p:txBody>
      </p:sp>
      <p:sp>
        <p:nvSpPr>
          <p:cNvPr id="39" name="Text 37"/>
          <p:cNvSpPr/>
          <p:nvPr/>
        </p:nvSpPr>
        <p:spPr>
          <a:xfrm>
            <a:off x="8119872" y="3401568"/>
            <a:ext cx="3383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9CDD6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Posting on every entry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8092440" y="3749040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360°</a:t>
            </a:r>
            <a:endParaRPr lang="en-US" sz="3000" dirty="0"/>
          </a:p>
        </p:txBody>
      </p:sp>
      <p:sp>
        <p:nvSpPr>
          <p:cNvPr id="41" name="Text 39"/>
          <p:cNvSpPr/>
          <p:nvPr/>
        </p:nvSpPr>
        <p:spPr>
          <a:xfrm>
            <a:off x="8119872" y="4224528"/>
            <a:ext cx="3383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9CDD6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Ledger to balance sheet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8092440" y="4572000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Live</a:t>
            </a:r>
            <a:endParaRPr lang="en-US" sz="3000" dirty="0"/>
          </a:p>
        </p:txBody>
      </p:sp>
      <p:sp>
        <p:nvSpPr>
          <p:cNvPr id="43" name="Text 41"/>
          <p:cNvSpPr/>
          <p:nvPr/>
        </p:nvSpPr>
        <p:spPr>
          <a:xfrm>
            <a:off x="8119872" y="5047488"/>
            <a:ext cx="3383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9CDD6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Receivables &amp; payables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8092440" y="5394960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1-Click</a:t>
            </a:r>
            <a:endParaRPr lang="en-US" sz="3000" dirty="0"/>
          </a:p>
        </p:txBody>
      </p:sp>
      <p:sp>
        <p:nvSpPr>
          <p:cNvPr id="45" name="Text 43"/>
          <p:cNvSpPr/>
          <p:nvPr/>
        </p:nvSpPr>
        <p:spPr>
          <a:xfrm>
            <a:off x="8119872" y="5870448"/>
            <a:ext cx="3383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9CDD6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Bank reconciliation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D8DCE3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48640" y="6455664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15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ACCOUNTING &amp; FINANCE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3383280" y="6455664"/>
            <a:ext cx="82570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MERCIGLOBAL CLOUD ERP</a:t>
            </a:r>
            <a:pPr algn="r" indent="0" marL="0">
              <a:buNone/>
            </a:pPr>
            <a:r>
              <a:rPr lang="en-US" sz="800" b="1" spc="1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   •   08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05  •  GST &amp; STATUTORY COMPLIANCE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22960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Compliance, Inside the ERP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Returns, e-documents and reconciliation generated straight from live transaction data — no separate utility, no manual export-and-massage.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640080" y="2240280"/>
            <a:ext cx="3529584" cy="1664208"/>
          </a:xfrm>
          <a:prstGeom prst="rect">
            <a:avLst/>
          </a:prstGeom>
          <a:solidFill>
            <a:srgbClr val="FBF4DD"/>
          </a:solidFill>
          <a:ln w="12700">
            <a:solidFill>
              <a:srgbClr val="F0C1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1248" y="2404872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GSTR Filing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41248" y="2807208"/>
            <a:ext cx="31546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GSTR-1 / 2.1 exports, Form 3B, B2B, B2CL, B2CS, CDNR &amp; CDNUR data sets ready for upload.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352544" y="2240280"/>
            <a:ext cx="3529584" cy="1664208"/>
          </a:xfrm>
          <a:prstGeom prst="rect">
            <a:avLst/>
          </a:prstGeom>
          <a:solidFill>
            <a:srgbClr val="F6F7F9"/>
          </a:solidFill>
          <a:ln w="12700">
            <a:solidFill>
              <a:srgbClr val="D8DCE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53712" y="2404872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e-Way &amp; e-Invoice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53712" y="2807208"/>
            <a:ext cx="31546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e-Way Bill and e-Invoice generated, tracked and cancelled with full registers and credit balance.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8065008" y="2240280"/>
            <a:ext cx="3529584" cy="1664208"/>
          </a:xfrm>
          <a:prstGeom prst="rect">
            <a:avLst/>
          </a:prstGeom>
          <a:solidFill>
            <a:srgbClr val="FBF4DD"/>
          </a:solidFill>
          <a:ln w="12700">
            <a:solidFill>
              <a:srgbClr val="F0C13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66176" y="2404872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RCM &amp; ITC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8266176" y="2807208"/>
            <a:ext cx="31546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Reverse-charge handling, regular vs RCM debit/credit views and ITC-04 mapping for job work.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40080" y="4069080"/>
            <a:ext cx="3529584" cy="1664208"/>
          </a:xfrm>
          <a:prstGeom prst="rect">
            <a:avLst/>
          </a:prstGeom>
          <a:solidFill>
            <a:srgbClr val="F6F7F9"/>
          </a:solidFill>
          <a:ln w="12700">
            <a:solidFill>
              <a:srgbClr val="D8DCE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" y="4233672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HSN Summary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41248" y="4636008"/>
            <a:ext cx="31546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Output and input HSN summaries — standard and expanded — for accurate return annexures.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352544" y="4069080"/>
            <a:ext cx="3529584" cy="1664208"/>
          </a:xfrm>
          <a:prstGeom prst="rect">
            <a:avLst/>
          </a:prstGeom>
          <a:solidFill>
            <a:srgbClr val="FBF4DD"/>
          </a:solidFill>
          <a:ln w="12700">
            <a:solidFill>
              <a:srgbClr val="F0C13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53712" y="4233672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2B Auto-Match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553712" y="4636008"/>
            <a:ext cx="31546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Export and auto-match GSTR-2B data against books to flag mismatches and missing credits.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8065008" y="4069080"/>
            <a:ext cx="3529584" cy="1664208"/>
          </a:xfrm>
          <a:prstGeom prst="rect">
            <a:avLst/>
          </a:prstGeom>
          <a:solidFill>
            <a:srgbClr val="F6F7F9"/>
          </a:solidFill>
          <a:ln w="12700">
            <a:solidFill>
              <a:srgbClr val="D8DCE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66176" y="4233672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TDS / TCS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8266176" y="4636008"/>
            <a:ext cx="31546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2B2B"/>
                </a:solidFill>
                <a:latin typeface="Public Sans" pitchFamily="34" charset="0"/>
                <a:ea typeface="Public Sans" pitchFamily="34" charset="-122"/>
                <a:cs typeface="Public Sans" pitchFamily="34" charset="-120"/>
              </a:rPr>
              <a:t>Deductor and deductee registers, monthly / quarterly / annual TDS and TCS receivable/payable.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D8DCE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6455664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15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GST &amp; STATUTORY COMPLIANCE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3383280" y="6455664"/>
            <a:ext cx="82570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00" kern="0" dirty="0">
                <a:solidFill>
                  <a:srgbClr val="6F6F6F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MERCIGLOBAL CLOUD ERP</a:t>
            </a:r>
            <a:pPr algn="r" indent="0" marL="0">
              <a:buNone/>
            </a:pPr>
            <a:r>
              <a:rPr lang="en-US" sz="800" b="1" spc="100" kern="0" dirty="0">
                <a:solidFill>
                  <a:srgbClr val="F0C13E"/>
                </a:solidFill>
                <a:latin typeface="Archivo" pitchFamily="34" charset="0"/>
                <a:ea typeface="Archivo" pitchFamily="34" charset="-122"/>
                <a:cs typeface="Archivo" pitchFamily="34" charset="-120"/>
              </a:rPr>
              <a:t>   •   09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Merciglobal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Rapier Jacquard Manufacturing ERP — Scope of Work</dc:title>
  <dc:subject>PptxGenJS Presentation</dc:subject>
  <dc:creator>Merciglobal Systems Pvt. Ltd.</dc:creator>
  <cp:lastModifiedBy>Merciglobal Systems Pvt. Ltd.</cp:lastModifiedBy>
  <cp:revision>1</cp:revision>
  <dcterms:created xsi:type="dcterms:W3CDTF">2026-06-13T15:08:44Z</dcterms:created>
  <dcterms:modified xsi:type="dcterms:W3CDTF">2026-06-13T15:08:44Z</dcterms:modified>
</cp:coreProperties>
</file>