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778240" y="-2011680"/>
            <a:ext cx="5486400" cy="5486400"/>
          </a:xfrm>
          <a:prstGeom prst="ellipse">
            <a:avLst/>
          </a:prstGeom>
          <a:noFill/>
          <a:ln w="1524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784080" y="-1005840"/>
            <a:ext cx="3840480" cy="3840480"/>
          </a:xfrm>
          <a:prstGeom prst="ellipse">
            <a:avLst/>
          </a:prstGeom>
          <a:noFill/>
          <a:ln w="12700">
            <a:solidFill>
              <a:srgbClr val="3A331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46304" cy="68580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097280"/>
            <a:ext cx="8229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 spc="300">
                <a:solidFill>
                  <a:srgbClr val="C9A227"/>
                </a:solidFill>
                <a:latin typeface="Segoe UI"/>
              </a:rPr>
              <a:t>MERCIGLOBAL  CLOUD  ERP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6384" y="1691640"/>
            <a:ext cx="1042416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F2F3F7"/>
                </a:solidFill>
                <a:latin typeface="Segoe UI"/>
              </a:rPr>
              <a:t>Paper Manufacturing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C9A227"/>
                </a:solidFill>
                <a:latin typeface="Segoe UI"/>
              </a:rPr>
              <a:t>Cloud ERP  </a:t>
            </a:r>
            <a:r>
              <a:rPr sz="3800" b="1" i="0">
                <a:solidFill>
                  <a:srgbClr val="F2F3F7"/>
                </a:solidFill>
                <a:latin typeface="Segoe UI"/>
              </a:rPr>
              <a:t>— Scope of Work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657600"/>
            <a:ext cx="10058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9AA3B4"/>
                </a:solidFill>
                <a:latin typeface="Segoe UI"/>
              </a:rPr>
              <a:t>An end-to-end, AI-driven platform engineered for paper mills — waste-paper import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9AA3B4"/>
                </a:solidFill>
                <a:latin typeface="Segoe UI"/>
              </a:rPr>
              <a:t>&amp; procurement, pulping, jumbo–reel–sheet–ream production, dispatch, accounts &amp; GST.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4754880"/>
            <a:ext cx="1847088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4754880"/>
            <a:ext cx="1847088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Procurement &amp; Import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798064" y="4754880"/>
            <a:ext cx="1678838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98064" y="4754880"/>
            <a:ext cx="1678838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Gate / Weighbridge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604918" y="4754880"/>
            <a:ext cx="1005839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04918" y="4754880"/>
            <a:ext cx="1005839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Production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738774" y="4754880"/>
            <a:ext cx="1510588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738774" y="4754880"/>
            <a:ext cx="1510588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Sales &amp; Dispatch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77379" y="4754880"/>
            <a:ext cx="1342339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77379" y="4754880"/>
            <a:ext cx="1342339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Accounts &amp; GST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847734" y="4754880"/>
            <a:ext cx="1174089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847734" y="4754880"/>
            <a:ext cx="1174089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Reports &amp; AI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806440"/>
            <a:ext cx="10058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6B7486"/>
                </a:solidFill>
                <a:latin typeface="Segoe UI"/>
              </a:rPr>
              <a:t>Prepared for: </a:t>
            </a:r>
            <a:r>
              <a:rPr sz="1250" b="1" i="0">
                <a:solidFill>
                  <a:srgbClr val="E7C85C"/>
                </a:solidFill>
                <a:latin typeface="Segoe UI"/>
              </a:rPr>
              <a:t>Prospective Client — Paper Manufacturing Division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6B7486"/>
                </a:solidFill>
                <a:latin typeface="Segoe UI"/>
              </a:rPr>
              <a:t>Merciglobal Systems Pvt Ltd  ·  India &amp; UAE  ·  2026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Cover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02 · WORKFLOW DETAIL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Production — Pulp to Bundle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Workflow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10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164592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48640" y="164592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03503" y="177393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Consumption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pulp · chem</a:t>
            </a:r>
          </a:p>
        </p:txBody>
      </p:sp>
      <p:sp>
        <p:nvSpPr>
          <p:cNvPr id="15" name="Chevron 14"/>
          <p:cNvSpPr/>
          <p:nvPr/>
        </p:nvSpPr>
        <p:spPr>
          <a:xfrm>
            <a:off x="2213457" y="199339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2429256" y="164592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429256" y="164592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484120" y="177393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Jumbo Prod.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74976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BF·GSM·shade</a:t>
            </a:r>
          </a:p>
        </p:txBody>
      </p:sp>
      <p:sp>
        <p:nvSpPr>
          <p:cNvPr id="20" name="Chevron 19"/>
          <p:cNvSpPr/>
          <p:nvPr/>
        </p:nvSpPr>
        <p:spPr>
          <a:xfrm>
            <a:off x="4094073" y="199339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309872" y="164592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309872" y="164592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364735" y="177393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Reel Prod.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55591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slit jumbo</a:t>
            </a:r>
          </a:p>
        </p:txBody>
      </p:sp>
      <p:sp>
        <p:nvSpPr>
          <p:cNvPr id="25" name="Chevron 24"/>
          <p:cNvSpPr/>
          <p:nvPr/>
        </p:nvSpPr>
        <p:spPr>
          <a:xfrm>
            <a:off x="5974689" y="199339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6190488" y="164592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190488" y="164592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45351" y="177393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Sheet Cutting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36207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cut reels</a:t>
            </a:r>
          </a:p>
        </p:txBody>
      </p:sp>
      <p:sp>
        <p:nvSpPr>
          <p:cNvPr id="30" name="Chevron 29"/>
          <p:cNvSpPr/>
          <p:nvPr/>
        </p:nvSpPr>
        <p:spPr>
          <a:xfrm>
            <a:off x="7855305" y="199339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071104" y="164592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071104" y="164592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125968" y="177393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Ream Entry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16824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count</a:t>
            </a:r>
          </a:p>
        </p:txBody>
      </p:sp>
      <p:sp>
        <p:nvSpPr>
          <p:cNvPr id="35" name="Chevron 34"/>
          <p:cNvSpPr/>
          <p:nvPr/>
        </p:nvSpPr>
        <p:spPr>
          <a:xfrm>
            <a:off x="9735921" y="199339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9951720" y="164592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951720" y="164592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0006584" y="177393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Bundle Entry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997440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pack FG</a:t>
            </a:r>
          </a:p>
        </p:txBody>
      </p:sp>
      <p:sp>
        <p:nvSpPr>
          <p:cNvPr id="40" name="Oval 39"/>
          <p:cNvSpPr/>
          <p:nvPr/>
        </p:nvSpPr>
        <p:spPr>
          <a:xfrm>
            <a:off x="640080" y="3081527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14400" y="2980944"/>
            <a:ext cx="521208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Jumbo Production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machine, shift, deckle, DIA, weight, speed, moisture, joints</a:t>
            </a:r>
          </a:p>
        </p:txBody>
      </p:sp>
      <p:sp>
        <p:nvSpPr>
          <p:cNvPr id="42" name="Oval 41"/>
          <p:cNvSpPr/>
          <p:nvPr/>
        </p:nvSpPr>
        <p:spPr>
          <a:xfrm>
            <a:off x="640080" y="3739896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14400" y="3639311"/>
            <a:ext cx="521208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Reel Production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jumbo slit into reels, used / balance weight tracked</a:t>
            </a:r>
          </a:p>
        </p:txBody>
      </p:sp>
      <p:sp>
        <p:nvSpPr>
          <p:cNvPr id="44" name="Oval 43"/>
          <p:cNvSpPr/>
          <p:nvPr/>
        </p:nvSpPr>
        <p:spPr>
          <a:xfrm>
            <a:off x="640080" y="4398264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14400" y="4297680"/>
            <a:ext cx="521208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Sheet / Ream / Bundle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convert reels to sheets, reams &amp; packed bundles</a:t>
            </a:r>
          </a:p>
        </p:txBody>
      </p:sp>
      <p:sp>
        <p:nvSpPr>
          <p:cNvPr id="46" name="Oval 45"/>
          <p:cNvSpPr/>
          <p:nvPr/>
        </p:nvSpPr>
        <p:spPr>
          <a:xfrm>
            <a:off x="6400800" y="3081527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675120" y="2980944"/>
            <a:ext cx="484632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Production Consumption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raw material &amp; chemicals against output</a:t>
            </a:r>
          </a:p>
        </p:txBody>
      </p:sp>
      <p:sp>
        <p:nvSpPr>
          <p:cNvPr id="48" name="Oval 47"/>
          <p:cNvSpPr/>
          <p:nvPr/>
        </p:nvSpPr>
        <p:spPr>
          <a:xfrm>
            <a:off x="6400800" y="3739896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675120" y="3639311"/>
            <a:ext cx="484632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Steam &amp; Power Consumption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coal, steam &amp; power booked to cost</a:t>
            </a:r>
          </a:p>
        </p:txBody>
      </p:sp>
      <p:sp>
        <p:nvSpPr>
          <p:cNvPr id="50" name="Oval 49"/>
          <p:cNvSpPr/>
          <p:nvPr/>
        </p:nvSpPr>
        <p:spPr>
          <a:xfrm>
            <a:off x="6400800" y="4398264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675120" y="4297680"/>
            <a:ext cx="484632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Other Consumption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stores &amp; spares used in run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48640" y="5257800"/>
            <a:ext cx="110642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CBD2DE"/>
                </a:solidFill>
                <a:latin typeface="Segoe UI"/>
              </a:rPr>
              <a:t>Each stage consumes the previous stage's output by weight, so yield, wastage and balance stock reconcile automatically from jumbo roll down to the packed bundle.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02 · WORKFLOW DETAIL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Sales &amp; Dispatch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Workflow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11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169164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59105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Sales Rate Agreement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customer / grade pricing with validity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233172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23113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Sales Order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grade, BF, GSM, shade, size, reel, qty, rate, dealer commission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2971799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871215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Production Planning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orders allocated to machines &amp; schedule</a:t>
            </a:r>
          </a:p>
        </p:txBody>
      </p:sp>
      <p:sp>
        <p:nvSpPr>
          <p:cNvPr id="17" name="Oval 16"/>
          <p:cNvSpPr/>
          <p:nvPr/>
        </p:nvSpPr>
        <p:spPr>
          <a:xfrm>
            <a:off x="640080" y="3611879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51129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Loading Slip &amp; Export Sheet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reels selected, export working sheet prepared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25196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415137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Dispatch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gate-out, transport, e-Way Bill</a:t>
            </a:r>
          </a:p>
        </p:txBody>
      </p:sp>
      <p:sp>
        <p:nvSpPr>
          <p:cNvPr id="21" name="Oval 20"/>
          <p:cNvSpPr/>
          <p:nvPr/>
        </p:nvSpPr>
        <p:spPr>
          <a:xfrm>
            <a:off x="640080" y="489204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479145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Sales Invoice / Auto Credit Note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tax invoice + e-Invoice, auto credit notes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0" y="1627632"/>
            <a:ext cx="5120640" cy="169164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00800" y="1627632"/>
            <a:ext cx="82296" cy="169164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38544" y="1773936"/>
            <a:ext cx="47091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💡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How it helps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47688" y="2194560"/>
            <a:ext cx="4663440" cy="101498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3B4"/>
                </a:solidFill>
                <a:latin typeface="Segoe UI"/>
              </a:rPr>
              <a:t>From quoted rate to e-Invoice, every sale is traceable to the exact reels dispatched — with dealer commission, export documentation and credit notes handled in-line.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0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400800" y="3657600"/>
            <a:ext cx="1560575" cy="64008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55664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Order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book</a:t>
            </a:r>
          </a:p>
        </p:txBody>
      </p:sp>
      <p:sp>
        <p:nvSpPr>
          <p:cNvPr id="31" name="Chevron 30"/>
          <p:cNvSpPr/>
          <p:nvPr/>
        </p:nvSpPr>
        <p:spPr>
          <a:xfrm>
            <a:off x="7965033" y="398221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8180831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180831" y="3657600"/>
            <a:ext cx="1560575" cy="64008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235695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Load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226551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reels</a:t>
            </a:r>
          </a:p>
        </p:txBody>
      </p:sp>
      <p:sp>
        <p:nvSpPr>
          <p:cNvPr id="36" name="Chevron 35"/>
          <p:cNvSpPr/>
          <p:nvPr/>
        </p:nvSpPr>
        <p:spPr>
          <a:xfrm>
            <a:off x="9745065" y="398221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9960864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960864" y="3657600"/>
            <a:ext cx="1560575" cy="64008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015728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Invoice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006584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e-Inv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" cy="68580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869680" y="2194560"/>
            <a:ext cx="5029200" cy="5029200"/>
          </a:xfrm>
          <a:prstGeom prst="ellipse">
            <a:avLst/>
          </a:prstGeom>
          <a:noFill/>
          <a:ln w="1524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331720"/>
            <a:ext cx="21945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5800" b="1" i="0">
                <a:solidFill>
                  <a:srgbClr val="C9A227"/>
                </a:solidFill>
                <a:latin typeface="Segoe UI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" y="3291840"/>
            <a:ext cx="10058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F2F3F7"/>
                </a:solidFill>
                <a:latin typeface="Segoe UI"/>
              </a:rPr>
              <a:t>Module Scope</a:t>
            </a:r>
          </a:p>
        </p:txBody>
      </p:sp>
      <p:sp>
        <p:nvSpPr>
          <p:cNvPr id="7" name="Rectangle 6"/>
          <p:cNvSpPr/>
          <p:nvPr/>
        </p:nvSpPr>
        <p:spPr>
          <a:xfrm>
            <a:off x="932688" y="4224528"/>
            <a:ext cx="822960" cy="4572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407408"/>
            <a:ext cx="9784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9AA3B4"/>
                </a:solidFill>
                <a:latin typeface="Segoe UI"/>
              </a:rPr>
              <a:t>Every document the mill raises, grouped by function.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Module Scope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03 · MODULE SCOPE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Procurement &amp; Import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Modules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13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1645920"/>
            <a:ext cx="82296" cy="20574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7782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📝 Demand &amp; sourcing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6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Indent Entry  ·  Buyer Allocation  ·  RFQ  ·  RFQ Comparison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17920" y="1645920"/>
            <a:ext cx="82296" cy="205740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5566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📜 Contracts &amp; orders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6480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Purchase Agreement  ·  Purchase Order  ·  PO Activity Status  ·  Cost Difference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" y="3886200"/>
            <a:ext cx="82296" cy="205740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7782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🛃 Import &amp; customs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696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Bill of Entry  ·  CHA Update Info  ·  Container Unloading Images  ·  Country / Port / Bailing Plant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3886200"/>
            <a:ext cx="82296" cy="2057400"/>
          </a:xfrm>
          <a:prstGeom prst="rect">
            <a:avLst/>
          </a:prstGeom>
          <a:solidFill>
            <a:srgbClr val="9B7C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5566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🧾 Invoices &amp; returns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480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Purchase Invoice  ·  Purchase Return  ·  Service PO  ·  Service Invoice  ·  Expense Journal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03 · MODULE SCOPE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Store, Inventory &amp; Quality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Modules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14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1645920"/>
            <a:ext cx="82296" cy="20574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7782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🚪 Gate section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6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Gate Inward  ·  Weight Slip  ·  Coal Sample Collection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17920" y="1645920"/>
            <a:ext cx="82296" cy="205740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5566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📦 Store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6480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GRN  ·  Store Requisition  ·  Store Issue  ·  Physical Stock Correction  ·  Outward Challan  ·  FIFO Stock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" y="3886200"/>
            <a:ext cx="82296" cy="205740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7782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🔬 Quality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696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Quality Order  ·  QC Parameters  ·  Accept / Reject with remarks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3886200"/>
            <a:ext cx="82296" cy="2057400"/>
          </a:xfrm>
          <a:prstGeom prst="rect">
            <a:avLst/>
          </a:prstGeom>
          <a:solidFill>
            <a:srgbClr val="9B7C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5566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🏷️ Inventory masters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480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Item Creation  ·  Item Master  ·  Item Group / Sub-Group  ·  Warehouse / Location  ·  Item Make / Type  ·  Service Object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03 · MODULE SCOPE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Production, Consumption &amp; Sales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Modules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1645920"/>
            <a:ext cx="82296" cy="20574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7782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🏭 Production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6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Jumbo Production  ·  Reel Production  ·  Sheet Cutting Entry  ·  Ream Entry  ·  Bundle Entry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17920" y="1645920"/>
            <a:ext cx="82296" cy="2057400"/>
          </a:xfrm>
          <a:prstGeom prst="rect">
            <a:avLst/>
          </a:prstGeom>
          <a:solidFill>
            <a:srgbClr val="F299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5566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🔥 Consumption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6480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Production Consumption  ·  Other Consumption  ·  Steam &amp; Power Consumption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" y="3886200"/>
            <a:ext cx="82296" cy="205740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7782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🛠️ Maintenance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696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Service Order  ·  Batch Creation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3886200"/>
            <a:ext cx="82296" cy="205740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5566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📈 Sales &amp; marketing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480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Sales Rate Agreement  ·  Sales Order  ·  Production Planning  ·  Loading Slip  ·  Export Working Sheet  ·  Dispatch  ·  Sales Invoice  ·  Auto Credit Note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" cy="68580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869680" y="2194560"/>
            <a:ext cx="5029200" cy="5029200"/>
          </a:xfrm>
          <a:prstGeom prst="ellipse">
            <a:avLst/>
          </a:prstGeom>
          <a:noFill/>
          <a:ln w="1524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331720"/>
            <a:ext cx="21945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5800" b="1" i="0">
                <a:solidFill>
                  <a:srgbClr val="C9A227"/>
                </a:solidFill>
                <a:latin typeface="Segoe UI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" y="3291840"/>
            <a:ext cx="10058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F2F3F7"/>
                </a:solidFill>
                <a:latin typeface="Segoe UI"/>
              </a:rPr>
              <a:t>Accounting &amp; GST</a:t>
            </a:r>
          </a:p>
        </p:txBody>
      </p:sp>
      <p:sp>
        <p:nvSpPr>
          <p:cNvPr id="7" name="Rectangle 6"/>
          <p:cNvSpPr/>
          <p:nvPr/>
        </p:nvSpPr>
        <p:spPr>
          <a:xfrm>
            <a:off x="932688" y="4224528"/>
            <a:ext cx="822960" cy="4572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407408"/>
            <a:ext cx="9784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9AA3B4"/>
                </a:solidFill>
                <a:latin typeface="Segoe UI"/>
              </a:rPr>
              <a:t>Every transaction auto-posts — ledgers, final accounts &amp; full statutory compliance.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Accounting &amp; GST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07 · ACCOUNTING &amp; FINANCE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Books that keep themselves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Accounts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17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169164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591056"/>
            <a:ext cx="521208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Vouchers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Journal, Bank / Cash Receipts &amp; Payments, Debit / Credit Note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2350008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249424"/>
            <a:ext cx="521208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Petty cash &amp; PDC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petty cash, post-dated cheques, fast cash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3008375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907791"/>
            <a:ext cx="521208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Opening balances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opening receipts, payments, invoices &amp; journals</a:t>
            </a:r>
          </a:p>
        </p:txBody>
      </p:sp>
      <p:sp>
        <p:nvSpPr>
          <p:cNvPr id="17" name="Oval 16"/>
          <p:cNvSpPr/>
          <p:nvPr/>
        </p:nvSpPr>
        <p:spPr>
          <a:xfrm>
            <a:off x="640080" y="3666744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566160"/>
            <a:ext cx="521208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Cost centres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department &amp; machine-wise cost capture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325112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4224528"/>
            <a:ext cx="521208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Bank reconciliation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auto BRS mapper, cheque stock &amp; returns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1572768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200">
                <a:solidFill>
                  <a:srgbClr val="C9A227"/>
                </a:solidFill>
                <a:latin typeface="Segoe UI"/>
              </a:rPr>
              <a:t>FINAL ACCOUNTS — ONE CLICK</a:t>
            </a:r>
          </a:p>
        </p:txBody>
      </p:sp>
      <p:sp>
        <p:nvSpPr>
          <p:cNvPr id="22" name="Oval 21"/>
          <p:cNvSpPr/>
          <p:nvPr/>
        </p:nvSpPr>
        <p:spPr>
          <a:xfrm>
            <a:off x="6400800" y="2075688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75120" y="1975104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Trial Balance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live, drill-down</a:t>
            </a:r>
          </a:p>
        </p:txBody>
      </p:sp>
      <p:sp>
        <p:nvSpPr>
          <p:cNvPr id="24" name="Oval 23"/>
          <p:cNvSpPr/>
          <p:nvPr/>
        </p:nvSpPr>
        <p:spPr>
          <a:xfrm>
            <a:off x="6400800" y="2679192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75120" y="2578608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Manufacturing A/c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mill costing</a:t>
            </a:r>
          </a:p>
        </p:txBody>
      </p:sp>
      <p:sp>
        <p:nvSpPr>
          <p:cNvPr id="26" name="Oval 25"/>
          <p:cNvSpPr/>
          <p:nvPr/>
        </p:nvSpPr>
        <p:spPr>
          <a:xfrm>
            <a:off x="6400800" y="3282696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675120" y="3182112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Trading &amp; P&amp;L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gross &amp; net margin</a:t>
            </a:r>
          </a:p>
        </p:txBody>
      </p:sp>
      <p:sp>
        <p:nvSpPr>
          <p:cNvPr id="28" name="Oval 27"/>
          <p:cNvSpPr/>
          <p:nvPr/>
        </p:nvSpPr>
        <p:spPr>
          <a:xfrm>
            <a:off x="6400800" y="3886200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675120" y="3785615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Balance Sheet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with schedules</a:t>
            </a:r>
          </a:p>
        </p:txBody>
      </p:sp>
      <p:sp>
        <p:nvSpPr>
          <p:cNvPr id="30" name="Oval 29"/>
          <p:cNvSpPr/>
          <p:nvPr/>
        </p:nvSpPr>
        <p:spPr>
          <a:xfrm>
            <a:off x="6400800" y="4489704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675120" y="4389120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Cost Centers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profit by unit</a:t>
            </a:r>
          </a:p>
        </p:txBody>
      </p:sp>
      <p:sp>
        <p:nvSpPr>
          <p:cNvPr id="32" name="Oval 31"/>
          <p:cNvSpPr/>
          <p:nvPr/>
        </p:nvSpPr>
        <p:spPr>
          <a:xfrm>
            <a:off x="6400800" y="5093208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675120" y="4992624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Day Book / Ledgers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G1–GO report suite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07 · GST &amp; STATUTORY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Compliance handled inside the ERP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Accounts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18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1645920"/>
            <a:ext cx="5349240" cy="1481328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1645920"/>
            <a:ext cx="82296" cy="148132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77824" y="179222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📊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GSTR returns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68" y="2212848"/>
            <a:ext cx="4892040" cy="80467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GSTR-2.1 (XLSX), Form 3B, RCM, HSN input/output summaries &amp; full GST summary.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645920"/>
            <a:ext cx="5349240" cy="1481328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17920" y="1645920"/>
            <a:ext cx="82296" cy="148132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55664" y="179222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🧾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e-Way &amp; e-Invoice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64808" y="2212848"/>
            <a:ext cx="4892040" cy="80467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Generate / cancel e-Way Bills and e-Invoices directly; IRN tracked per document.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273552"/>
            <a:ext cx="5349240" cy="1481328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" y="3273552"/>
            <a:ext cx="82296" cy="1481328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77824" y="3419856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🔁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2B auto-matching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6968" y="3840480"/>
            <a:ext cx="4892040" cy="80467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Purchase 2B data auto-matched against books — mismatches surfaced for action.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273552"/>
            <a:ext cx="5349240" cy="1481328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3273552"/>
            <a:ext cx="82296" cy="1481328"/>
          </a:xfrm>
          <a:prstGeom prst="rect">
            <a:avLst/>
          </a:prstGeom>
          <a:solidFill>
            <a:srgbClr val="9B7C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55664" y="3419856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💼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TDS / TCS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4808" y="3840480"/>
            <a:ext cx="4892040" cy="80467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Dr &amp; Cr TDS registers, monthly / quarterly / annual; TCS receivable &amp; payable.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5074920"/>
            <a:ext cx="1106424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CBD2DE"/>
                </a:solidFill>
                <a:latin typeface="Segoe UI"/>
              </a:rPr>
              <a:t>SGST / CGST / IGST are computed automatically from the party's GST number &amp; state; TDS posts to the TDS type on the party account; GST posts to the mapped GST ledgers — every voucher, automatically.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" cy="68580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869680" y="2194560"/>
            <a:ext cx="5029200" cy="5029200"/>
          </a:xfrm>
          <a:prstGeom prst="ellipse">
            <a:avLst/>
          </a:prstGeom>
          <a:noFill/>
          <a:ln w="1524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331720"/>
            <a:ext cx="21945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5800" b="1" i="0">
                <a:solidFill>
                  <a:srgbClr val="C9A227"/>
                </a:solidFill>
                <a:latin typeface="Segoe UI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" y="3291840"/>
            <a:ext cx="10058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F2F3F7"/>
                </a:solidFill>
                <a:latin typeface="Segoe UI"/>
              </a:rPr>
              <a:t>Masters &amp; Data Model</a:t>
            </a:r>
          </a:p>
        </p:txBody>
      </p:sp>
      <p:sp>
        <p:nvSpPr>
          <p:cNvPr id="7" name="Rectangle 6"/>
          <p:cNvSpPr/>
          <p:nvPr/>
        </p:nvSpPr>
        <p:spPr>
          <a:xfrm>
            <a:off x="932688" y="4224528"/>
            <a:ext cx="822960" cy="4572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407408"/>
            <a:ext cx="9784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9AA3B4"/>
                </a:solidFill>
                <a:latin typeface="Segoe UI"/>
              </a:rPr>
              <a:t>The paper-specific master architecture that drives every transaction.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Masters &amp; Data Model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DOCUMENT CONTENTS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What this scope covers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Agenda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1627632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48640" y="1627632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4672" y="1719072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01  Solution Overview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4672" y="2020824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one platform for the whole mill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2414016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" y="2414016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04672" y="2505456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02  Manufacturing Workflow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" y="2807208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raw material to dispatch, mapped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200400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48640" y="3200400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04672" y="3291840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03  Procurement &amp; Import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2" y="3593592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indent · RFQ · agreement · PO · BOE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48640" y="3986784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48640" y="3986784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4672" y="4078224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04  Gate, Weighbridge &amp; Store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2" y="4379976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gate inward · GRN · quality · FIFO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48640" y="4773168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48640" y="4773168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04672" y="4864607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05  Production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4672" y="5166359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pulp · jumbo · reel · sheet · ream · bundle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48640" y="5559552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" y="5559552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04672" y="5650992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06  Sales &amp; Dispatch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4672" y="5952744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rate agreement · order · loading · invoice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263640" y="1627632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263640" y="1627632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519672" y="1719072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07  Accounting &amp; GST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19672" y="2020824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ledgers · final accounts · GSTR · e-Invoice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263640" y="2414016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263640" y="2414016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519672" y="2505456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08  Masters &amp; Data Model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19672" y="2807208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item · paper · party · machine masters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263640" y="3200400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263640" y="3200400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519672" y="3291840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09  Reports &amp; MIS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19672" y="3593592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accounts · GST · stock · outstanding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6263640" y="3986784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263640" y="3986784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19672" y="4078224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10  Dashboards &amp; Ask-AI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519672" y="4379976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insights · pending attention · NL queries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6263640" y="4773168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263640" y="4773168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6519672" y="4864607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11  HR, CRM &amp; Operations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519672" y="5166359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employees · visitors · complaints · WhatsApp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263640" y="5559552"/>
            <a:ext cx="5440680" cy="676656"/>
          </a:xfrm>
          <a:prstGeom prst="roundRect">
            <a:avLst>
              <a:gd name="adj" fmla="val 7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63640" y="5559552"/>
            <a:ext cx="82296" cy="676656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519672" y="5650992"/>
            <a:ext cx="5074920" cy="31089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2F3F7"/>
                </a:solidFill>
                <a:latin typeface="Segoe UI"/>
              </a:rPr>
              <a:t>12  Platform, Security &amp; Delivery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519672" y="5952744"/>
            <a:ext cx="5074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3B4"/>
                </a:solidFill>
                <a:latin typeface="Segoe UI"/>
              </a:rPr>
              <a:t>roles · approvals · audit · rollout plan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08 · MASTERS &amp; DATA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One master set drives the whole mill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Masters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20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1645920"/>
            <a:ext cx="82296" cy="20574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7782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📄 Paper / production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6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BF Master  ·  GSM Master  ·  Shade Master  ·  Size Master  ·  Machine  ·  DIA  ·  Site  ·  Shift  ·  QC Parameters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17920" y="1645920"/>
            <a:ext cx="82296" cy="205740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5566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👥 Parties &amp; agents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6480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Customer  ·  Vendor / Supplier  ·  Agent  ·  Transporter  ·  CHA  ·  Shipping Line  ·  Insurance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" y="3886200"/>
            <a:ext cx="82296" cy="205740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7782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💰 Accounts &amp; tax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696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Accounts / Groups / Types / Zones  ·  Cost Centers  ·  TDS  ·  HSN  ·  Taxation  ·  Currency &amp; Rates  ·  Banks  ·  Schedules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3886200"/>
            <a:ext cx="82296" cy="2057400"/>
          </a:xfrm>
          <a:prstGeom prst="rect">
            <a:avLst/>
          </a:prstGeom>
          <a:solidFill>
            <a:srgbClr val="9B7C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5566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🌍 Trade &amp; assets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480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Country of Origin  ·  Port of Loading / Unloading  ·  Bond  ·  Bailing Plant  ·  Shipment Validity  ·  Asset Master &amp; Service  ·  Departments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" cy="68580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869680" y="2194560"/>
            <a:ext cx="5029200" cy="5029200"/>
          </a:xfrm>
          <a:prstGeom prst="ellipse">
            <a:avLst/>
          </a:prstGeom>
          <a:noFill/>
          <a:ln w="1524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331720"/>
            <a:ext cx="21945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5800" b="1" i="0">
                <a:solidFill>
                  <a:srgbClr val="C9A227"/>
                </a:solidFill>
                <a:latin typeface="Segoe UI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" y="3291840"/>
            <a:ext cx="10058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F2F3F7"/>
                </a:solidFill>
                <a:latin typeface="Segoe UI"/>
              </a:rPr>
              <a:t>Reports, AI &amp; Operations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932688" y="4224528"/>
            <a:ext cx="822960" cy="4572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407408"/>
            <a:ext cx="9784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9AA3B4"/>
                </a:solidFill>
                <a:latin typeface="Segoe UI"/>
              </a:rPr>
              <a:t>MIS, dashboards, Ask-AI, HR, CRM and the governance layer.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Reports, AI &amp; Operations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21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09 · REPORTS &amp; MIS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Decisions backed by live 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Reports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22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1645920"/>
            <a:ext cx="82296" cy="20574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7782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📒 Accounts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6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Ledgers (G1–GO)  ·  Final Accounts (F1–F14)  ·  Day Book  ·  Bank / Cash / Funds Flow  ·  Accounting Ratios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64592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17920" y="1645920"/>
            <a:ext cx="82296" cy="205740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55664" y="1810512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🧾 Statutory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64808" y="224942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GST (GS1–GSJ)  ·  TDS / TCS  ·  e-Way / e-Invoice  ·  Interest Statements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" y="3886200"/>
            <a:ext cx="82296" cy="205740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7782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📦 Inventory &amp; ops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696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Stock Report  ·  FG Stock  ·  Pending Orders / Requisitions  ·  Gate Inward  ·  Jumbo / Reel / Ream / Sheet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886200"/>
            <a:ext cx="5349240" cy="205740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3886200"/>
            <a:ext cx="82296" cy="2057400"/>
          </a:xfrm>
          <a:prstGeom prst="rect">
            <a:avLst/>
          </a:prstGeom>
          <a:solidFill>
            <a:srgbClr val="9B7C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55664" y="4050791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2F3F7"/>
                </a:solidFill>
                <a:latin typeface="Segoe UI"/>
              </a:rPr>
              <a:t>💳 Outstanding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4808" y="4489704"/>
            <a:ext cx="493776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O/s Receipts &amp; Payments  ·  Bill-wise  ·  Ageing  ·  App Collection  ·  PDC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10 · DASHBOARDS &amp; ASK-AI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See the mill at a glance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Reports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23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1709928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609344"/>
            <a:ext cx="5212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Operations Insight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live 'Pending Attention' across RFQ, indents, orders, gate, production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2441448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340864"/>
            <a:ext cx="5212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Financial cockpit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ledger, balance sheet, P&amp;L, O/s receivable / payable on the dashboard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3172968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3072384"/>
            <a:ext cx="5212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Task Manager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team tasks, reminders &amp; due alerts</a:t>
            </a:r>
          </a:p>
        </p:txBody>
      </p:sp>
      <p:sp>
        <p:nvSpPr>
          <p:cNvPr id="17" name="Oval 16"/>
          <p:cNvSpPr/>
          <p:nvPr/>
        </p:nvSpPr>
        <p:spPr>
          <a:xfrm>
            <a:off x="640080" y="3904488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803904"/>
            <a:ext cx="5212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Deckle / planning view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production planning at a glance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0" y="1645920"/>
            <a:ext cx="5120640" cy="192024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0" y="1645920"/>
            <a:ext cx="82296" cy="19202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638544" y="1792224"/>
            <a:ext cx="47091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🤖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Ask AI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47688" y="2212848"/>
            <a:ext cx="4663440" cy="124358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Ask questions in plain language — "pending sales orders this month", "stock of DSOCC", "overdue receivables" — and get instant answers and reports without building a query.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0" y="3703320"/>
            <a:ext cx="5120640" cy="17830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00800" y="3703320"/>
            <a:ext cx="82296" cy="178308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38544" y="3849624"/>
            <a:ext cx="47091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🔔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Smart alerts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47688" y="4270248"/>
            <a:ext cx="4663440" cy="11064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3B4"/>
                </a:solidFill>
                <a:latin typeface="Segoe UI"/>
              </a:rPr>
              <a:t>Notification rules &amp; dispatch push overdue approvals, pending requisitions and low-stock signals to the right people automatically.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11 · HR, CRM &amp; OPERATIONS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The people &amp; relationship layer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Operations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24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1645920"/>
            <a:ext cx="3520440" cy="20116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1645920"/>
            <a:ext cx="82296" cy="201168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77824" y="179222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👤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Human Resource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68" y="2212848"/>
            <a:ext cx="3063240" cy="13350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Employees, division / sub-division, position &amp; extra-pay reasons — the workforce master for the mill.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361688" y="1645920"/>
            <a:ext cx="3520440" cy="20116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361688" y="1645920"/>
            <a:ext cx="82296" cy="201168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99432" y="179222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🤝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CRM / Tasks / Leads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08576" y="2212848"/>
            <a:ext cx="3063240" cy="13350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Lead management, tasks and follow-ups keep customer relationships and to-dos in one place.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083296" y="1645920"/>
            <a:ext cx="3520440" cy="20116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83296" y="1645920"/>
            <a:ext cx="82296" cy="201168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321040" y="179222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🛎️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Visitor Management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30183" y="2212848"/>
            <a:ext cx="3063240" cy="13350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Front-gate visitor capture &amp; tracking, integrated with the security workflow.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" y="3840480"/>
            <a:ext cx="3520440" cy="20116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0080" y="3840480"/>
            <a:ext cx="82296" cy="2011680"/>
          </a:xfrm>
          <a:prstGeom prst="rect">
            <a:avLst/>
          </a:prstGeom>
          <a:solidFill>
            <a:srgbClr val="9B7C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77824" y="398678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📣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Customer Complaints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86968" y="4407408"/>
            <a:ext cx="3063240" cy="13350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Logged by type, routed and tracked to closure — feeding quality improvement.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361688" y="3840480"/>
            <a:ext cx="3520440" cy="20116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361688" y="3840480"/>
            <a:ext cx="82296" cy="2011680"/>
          </a:xfrm>
          <a:prstGeom prst="rect">
            <a:avLst/>
          </a:prstGeom>
          <a:solidFill>
            <a:srgbClr val="F299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99432" y="398678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💬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WhatsApp Automation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08576" y="4407408"/>
            <a:ext cx="3063240" cy="13350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Outbound messaging &amp; received-message capture for orders, dispatch &amp; collections.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083296" y="3840480"/>
            <a:ext cx="3520440" cy="20116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083296" y="3840480"/>
            <a:ext cx="82296" cy="201168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321040" y="398678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📑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Document Manager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30183" y="4407408"/>
            <a:ext cx="3063240" cy="13350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Company documents, phone book &amp; pay-collection tasks centrally held.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12 · PLATFORM &amp; GOVERNANCE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Secure, multi-site, fully auditable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Governance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25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1709928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609344"/>
            <a:ext cx="5212080" cy="67665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Users &amp; groups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accounts, groups, group roles &amp; permissions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2386584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286000"/>
            <a:ext cx="5212080" cy="67665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Approval hierarchy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multi-level approval limits &amp; approval log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306324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962656"/>
            <a:ext cx="5212080" cy="67665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Device &amp; field control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manage devices, mobile users, field control</a:t>
            </a:r>
          </a:p>
        </p:txBody>
      </p:sp>
      <p:sp>
        <p:nvSpPr>
          <p:cNvPr id="17" name="Oval 16"/>
          <p:cNvSpPr/>
          <p:nvPr/>
        </p:nvSpPr>
        <p:spPr>
          <a:xfrm>
            <a:off x="640080" y="3739896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639311"/>
            <a:ext cx="5212080" cy="67665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Multi-company / year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company master, financial-year &amp; next-year creation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416552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4315968"/>
            <a:ext cx="5212080" cy="676656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Print / SMS / Email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templates, limits, email server &amp; bulk SMS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1591056"/>
            <a:ext cx="51206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200">
                <a:solidFill>
                  <a:srgbClr val="C9A227"/>
                </a:solidFill>
                <a:latin typeface="Segoe UI"/>
              </a:rPr>
              <a:t>TRUST &amp; CONTINUITY</a:t>
            </a:r>
          </a:p>
        </p:txBody>
      </p:sp>
      <p:sp>
        <p:nvSpPr>
          <p:cNvPr id="22" name="Oval 21"/>
          <p:cNvSpPr/>
          <p:nvPr/>
        </p:nvSpPr>
        <p:spPr>
          <a:xfrm>
            <a:off x="6400800" y="2093976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75120" y="1993392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Full audit log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who changed what, when</a:t>
            </a:r>
          </a:p>
        </p:txBody>
      </p:sp>
      <p:sp>
        <p:nvSpPr>
          <p:cNvPr id="24" name="Oval 23"/>
          <p:cNvSpPr/>
          <p:nvPr/>
        </p:nvSpPr>
        <p:spPr>
          <a:xfrm>
            <a:off x="6400800" y="2697480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75120" y="2596896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Login history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every session tracked</a:t>
            </a:r>
          </a:p>
        </p:txBody>
      </p:sp>
      <p:sp>
        <p:nvSpPr>
          <p:cNvPr id="26" name="Oval 25"/>
          <p:cNvSpPr/>
          <p:nvPr/>
        </p:nvSpPr>
        <p:spPr>
          <a:xfrm>
            <a:off x="6400800" y="3300984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675120" y="3200400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SMS / email / scheduler logs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delivery proof</a:t>
            </a:r>
          </a:p>
        </p:txBody>
      </p:sp>
      <p:sp>
        <p:nvSpPr>
          <p:cNvPr id="28" name="Oval 27"/>
          <p:cNvSpPr/>
          <p:nvPr/>
        </p:nvSpPr>
        <p:spPr>
          <a:xfrm>
            <a:off x="6400800" y="3904488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675120" y="3803904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Account diagnostic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books always balanced</a:t>
            </a:r>
          </a:p>
        </p:txBody>
      </p:sp>
      <p:sp>
        <p:nvSpPr>
          <p:cNvPr id="30" name="Oval 29"/>
          <p:cNvSpPr/>
          <p:nvPr/>
        </p:nvSpPr>
        <p:spPr>
          <a:xfrm>
            <a:off x="6400800" y="4507992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675120" y="4407408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Daily backup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automated, off-site</a:t>
            </a:r>
          </a:p>
        </p:txBody>
      </p:sp>
      <p:sp>
        <p:nvSpPr>
          <p:cNvPr id="32" name="Oval 31"/>
          <p:cNvSpPr/>
          <p:nvPr/>
        </p:nvSpPr>
        <p:spPr>
          <a:xfrm>
            <a:off x="6400800" y="5111496"/>
            <a:ext cx="109728" cy="109728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675120" y="5010912"/>
            <a:ext cx="4846320" cy="60350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Edit / delete OTP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sensitive actions protected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12 · DELIVERY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Implementation &amp; rollout plan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Governance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26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169164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48640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03503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Study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29514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process map</a:t>
            </a:r>
          </a:p>
        </p:txBody>
      </p:sp>
      <p:sp>
        <p:nvSpPr>
          <p:cNvPr id="15" name="Chevron 14"/>
          <p:cNvSpPr/>
          <p:nvPr/>
        </p:nvSpPr>
        <p:spPr>
          <a:xfrm>
            <a:off x="2213457" y="203911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2429256" y="169164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429256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484120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Configure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74976" y="229514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masters·series</a:t>
            </a:r>
          </a:p>
        </p:txBody>
      </p:sp>
      <p:sp>
        <p:nvSpPr>
          <p:cNvPr id="20" name="Chevron 19"/>
          <p:cNvSpPr/>
          <p:nvPr/>
        </p:nvSpPr>
        <p:spPr>
          <a:xfrm>
            <a:off x="4094073" y="203911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309872" y="169164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309872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364735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Migrate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55591" y="229514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opening data</a:t>
            </a:r>
          </a:p>
        </p:txBody>
      </p:sp>
      <p:sp>
        <p:nvSpPr>
          <p:cNvPr id="25" name="Chevron 24"/>
          <p:cNvSpPr/>
          <p:nvPr/>
        </p:nvSpPr>
        <p:spPr>
          <a:xfrm>
            <a:off x="5974689" y="203911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6190488" y="169164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190488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45351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Train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36207" y="229514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role-based</a:t>
            </a:r>
          </a:p>
        </p:txBody>
      </p:sp>
      <p:sp>
        <p:nvSpPr>
          <p:cNvPr id="30" name="Chevron 29"/>
          <p:cNvSpPr/>
          <p:nvPr/>
        </p:nvSpPr>
        <p:spPr>
          <a:xfrm>
            <a:off x="7855305" y="203911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071104" y="169164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071104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125968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Go-Live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16824" y="229514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parallel run</a:t>
            </a:r>
          </a:p>
        </p:txBody>
      </p:sp>
      <p:sp>
        <p:nvSpPr>
          <p:cNvPr id="35" name="Chevron 34"/>
          <p:cNvSpPr/>
          <p:nvPr/>
        </p:nvSpPr>
        <p:spPr>
          <a:xfrm>
            <a:off x="9735921" y="203911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9951720" y="1691640"/>
            <a:ext cx="1661160" cy="91440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951720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0006584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Support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997440" y="229514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SLA + AMC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40080" y="3200400"/>
            <a:ext cx="3520440" cy="233172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40080" y="3200400"/>
            <a:ext cx="82296" cy="233172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77824" y="334670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🎯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Phased go-live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86968" y="3767328"/>
            <a:ext cx="3063240" cy="1655063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Procurement &amp; stores first, then production, then sales &amp; accounts — value from week one, low risk.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361688" y="3200400"/>
            <a:ext cx="3520440" cy="233172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361688" y="3200400"/>
            <a:ext cx="82296" cy="233172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4599432" y="334670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📚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On-site training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608576" y="3767328"/>
            <a:ext cx="3063240" cy="1655063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Role-based training with help screens built into every module; documented SOPs handed over.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8083296" y="3200400"/>
            <a:ext cx="3520440" cy="233172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8083296" y="3200400"/>
            <a:ext cx="82296" cy="233172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321040" y="3346704"/>
            <a:ext cx="31089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🛟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Ongoing support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330183" y="3767328"/>
            <a:ext cx="3063240" cy="1655063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Defined SLA, escalation matrix and AMC; the platform evolves with the mill.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" cy="68580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778240" y="3108960"/>
            <a:ext cx="5120640" cy="5120640"/>
          </a:xfrm>
          <a:prstGeom prst="ellipse">
            <a:avLst/>
          </a:prstGeom>
          <a:noFill/>
          <a:ln w="1524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 spc="260">
                <a:solidFill>
                  <a:srgbClr val="C9A227"/>
                </a:solidFill>
                <a:latin typeface="Segoe UI"/>
              </a:rPr>
              <a:t>SCOPE OF WORK —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6384" y="1417320"/>
            <a:ext cx="1042416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F2F3F7"/>
                </a:solidFill>
                <a:latin typeface="Segoe UI"/>
              </a:rPr>
              <a:t>A single platform that runs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F2F3F7"/>
                </a:solidFill>
                <a:latin typeface="Segoe UI"/>
              </a:rPr>
              <a:t>the whole </a:t>
            </a:r>
            <a:r>
              <a:rPr sz="3000" b="1" i="0">
                <a:solidFill>
                  <a:srgbClr val="C9A227"/>
                </a:solidFill>
                <a:latin typeface="Segoe UI"/>
              </a:rPr>
              <a:t>paper mill</a:t>
            </a:r>
            <a:r>
              <a:rPr sz="3000" b="1" i="0">
                <a:solidFill>
                  <a:srgbClr val="F2F3F7"/>
                </a:solidFill>
                <a:latin typeface="Segoe UI"/>
              </a:rPr>
              <a:t>.</a:t>
            </a:r>
          </a:p>
        </p:txBody>
      </p:sp>
      <p:sp>
        <p:nvSpPr>
          <p:cNvPr id="7" name="Oval 6"/>
          <p:cNvSpPr/>
          <p:nvPr/>
        </p:nvSpPr>
        <p:spPr>
          <a:xfrm>
            <a:off x="822960" y="2779776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78992" y="2706624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Procurement &amp; import</a:t>
            </a:r>
          </a:p>
        </p:txBody>
      </p:sp>
      <p:sp>
        <p:nvSpPr>
          <p:cNvPr id="9" name="Oval 8"/>
          <p:cNvSpPr/>
          <p:nvPr/>
        </p:nvSpPr>
        <p:spPr>
          <a:xfrm>
            <a:off x="5394960" y="2779776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650992" y="2706624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Gate &amp; weighbridge</a:t>
            </a:r>
          </a:p>
        </p:txBody>
      </p:sp>
      <p:sp>
        <p:nvSpPr>
          <p:cNvPr id="11" name="Oval 10"/>
          <p:cNvSpPr/>
          <p:nvPr/>
        </p:nvSpPr>
        <p:spPr>
          <a:xfrm>
            <a:off x="822960" y="3346704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78992" y="3273552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Store · QC · FIFO</a:t>
            </a:r>
          </a:p>
        </p:txBody>
      </p:sp>
      <p:sp>
        <p:nvSpPr>
          <p:cNvPr id="13" name="Oval 12"/>
          <p:cNvSpPr/>
          <p:nvPr/>
        </p:nvSpPr>
        <p:spPr>
          <a:xfrm>
            <a:off x="5394960" y="3346704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650992" y="3273552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Jumbo→reel→sheet→ream→bundle</a:t>
            </a:r>
          </a:p>
        </p:txBody>
      </p:sp>
      <p:sp>
        <p:nvSpPr>
          <p:cNvPr id="15" name="Oval 14"/>
          <p:cNvSpPr/>
          <p:nvPr/>
        </p:nvSpPr>
        <p:spPr>
          <a:xfrm>
            <a:off x="822960" y="3913632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384048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Sales &amp; dispatch</a:t>
            </a:r>
          </a:p>
        </p:txBody>
      </p:sp>
      <p:sp>
        <p:nvSpPr>
          <p:cNvPr id="17" name="Oval 16"/>
          <p:cNvSpPr/>
          <p:nvPr/>
        </p:nvSpPr>
        <p:spPr>
          <a:xfrm>
            <a:off x="5394960" y="3913632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650992" y="384048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Accounting &amp; final accounts</a:t>
            </a:r>
          </a:p>
        </p:txBody>
      </p:sp>
      <p:sp>
        <p:nvSpPr>
          <p:cNvPr id="19" name="Oval 18"/>
          <p:cNvSpPr/>
          <p:nvPr/>
        </p:nvSpPr>
        <p:spPr>
          <a:xfrm>
            <a:off x="822960" y="4480559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78992" y="4407407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GST · e-Way · e-Invoice</a:t>
            </a:r>
          </a:p>
        </p:txBody>
      </p:sp>
      <p:sp>
        <p:nvSpPr>
          <p:cNvPr id="21" name="Oval 20"/>
          <p:cNvSpPr/>
          <p:nvPr/>
        </p:nvSpPr>
        <p:spPr>
          <a:xfrm>
            <a:off x="5394960" y="4480559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650992" y="4407407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Reports &amp; dashboards</a:t>
            </a:r>
          </a:p>
        </p:txBody>
      </p:sp>
      <p:sp>
        <p:nvSpPr>
          <p:cNvPr id="23" name="Oval 22"/>
          <p:cNvSpPr/>
          <p:nvPr/>
        </p:nvSpPr>
        <p:spPr>
          <a:xfrm>
            <a:off x="822960" y="5047488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78992" y="4974336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HR · CRM · complaints</a:t>
            </a:r>
          </a:p>
        </p:txBody>
      </p:sp>
      <p:sp>
        <p:nvSpPr>
          <p:cNvPr id="25" name="Oval 24"/>
          <p:cNvSpPr/>
          <p:nvPr/>
        </p:nvSpPr>
        <p:spPr>
          <a:xfrm>
            <a:off x="5394960" y="5047488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650992" y="4974336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Roles · approvals · audit</a:t>
            </a:r>
          </a:p>
        </p:txBody>
      </p:sp>
      <p:sp>
        <p:nvSpPr>
          <p:cNvPr id="27" name="Oval 26"/>
          <p:cNvSpPr/>
          <p:nvPr/>
        </p:nvSpPr>
        <p:spPr>
          <a:xfrm>
            <a:off x="822960" y="5614416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78992" y="5541264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Multi-company / multi-site</a:t>
            </a:r>
          </a:p>
        </p:txBody>
      </p:sp>
      <p:sp>
        <p:nvSpPr>
          <p:cNvPr id="29" name="Oval 28"/>
          <p:cNvSpPr/>
          <p:nvPr/>
        </p:nvSpPr>
        <p:spPr>
          <a:xfrm>
            <a:off x="5394960" y="5614416"/>
            <a:ext cx="128016" cy="128016"/>
          </a:xfrm>
          <a:prstGeom prst="ellipse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650992" y="5541264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CBD2DE"/>
                </a:solidFill>
                <a:latin typeface="Segoe UI"/>
              </a:rPr>
              <a:t>Implementation &amp; AMC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" y="5989320"/>
            <a:ext cx="104241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Merciglobal Systems Pvt Ltd</a:t>
            </a:r>
            <a:r>
              <a:rPr sz="1200" b="0" i="0">
                <a:solidFill>
                  <a:srgbClr val="9AA3B4"/>
                </a:solidFill>
                <a:latin typeface="Segoe UI"/>
              </a:rPr>
              <a:t>   ·   merciglobal.com   ·   India &amp; UAE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Scope of Work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27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" cy="68580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869680" y="2194560"/>
            <a:ext cx="5029200" cy="5029200"/>
          </a:xfrm>
          <a:prstGeom prst="ellipse">
            <a:avLst/>
          </a:prstGeom>
          <a:noFill/>
          <a:ln w="1524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331720"/>
            <a:ext cx="21945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5800" b="1" i="0">
                <a:solidFill>
                  <a:srgbClr val="C9A227"/>
                </a:solidFill>
                <a:latin typeface="Segoe UI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" y="3291840"/>
            <a:ext cx="10058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F2F3F7"/>
                </a:solidFill>
                <a:latin typeface="Segoe UI"/>
              </a:rPr>
              <a:t>Solution Overview</a:t>
            </a:r>
          </a:p>
        </p:txBody>
      </p:sp>
      <p:sp>
        <p:nvSpPr>
          <p:cNvPr id="7" name="Rectangle 6"/>
          <p:cNvSpPr/>
          <p:nvPr/>
        </p:nvSpPr>
        <p:spPr>
          <a:xfrm>
            <a:off x="932688" y="4224528"/>
            <a:ext cx="822960" cy="4572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407408"/>
            <a:ext cx="9784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9AA3B4"/>
                </a:solidFill>
                <a:latin typeface="Segoe UI"/>
              </a:rPr>
              <a:t>One connected platform for procurement, production, sales, accounts &amp; compliance.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Solution Overview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01 · SOLUTION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One Platform for the Entire Paper Mill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Overview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1481328"/>
            <a:ext cx="110642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CBD2DE"/>
                </a:solidFill>
                <a:latin typeface="Segoe UI"/>
              </a:rPr>
              <a:t>Merciglobal Cloud ERP unifies every department of a paper manufacturing unit — from imported waste-paper procurement and the weighbridge gate, through pulping and the paper machine, to reel/sheet/ream production, dispatch, accounts and GST — on one governed cloud database.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2240280"/>
            <a:ext cx="5349240" cy="17830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40080" y="2240280"/>
            <a:ext cx="82296" cy="178308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238658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🔗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Connected operations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6968" y="2807208"/>
            <a:ext cx="4892040" cy="11064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Procurement, gate, store, production, dispatch, billing &amp; accounts share one live database — no re-keying.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240280"/>
            <a:ext cx="5349240" cy="17830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17920" y="2240280"/>
            <a:ext cx="82296" cy="178308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55664" y="238658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📄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Built for paper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4808" y="2807208"/>
            <a:ext cx="4892040" cy="11064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BF, GSM, shade, deckle, DIA, reel &amp; moisture run through every document — masters to dispatch.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" y="4206240"/>
            <a:ext cx="5349240" cy="17830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0080" y="4206240"/>
            <a:ext cx="82296" cy="178308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77824" y="435254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🧮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Accounting built-in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6968" y="4773168"/>
            <a:ext cx="4892040" cy="11064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Every transaction auto-posts to the ledger — Trial Balance, Manufacturing, Trading &amp; P&amp;L in real time.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17920" y="4206240"/>
            <a:ext cx="5349240" cy="17830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217920" y="4206240"/>
            <a:ext cx="82296" cy="1783080"/>
          </a:xfrm>
          <a:prstGeom prst="rect">
            <a:avLst/>
          </a:prstGeom>
          <a:solidFill>
            <a:srgbClr val="9B7C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55664" y="435254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✅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Statutory ready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64808" y="4773168"/>
            <a:ext cx="4892040" cy="11064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GSTR, e-Way Bill, e-Invoice, TDS/TCS and 2B auto-matching handled inside the platform.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01 ·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Why a paper-specific ERP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Overview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600200"/>
            <a:ext cx="25603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C9A227"/>
                </a:solidFill>
                <a:latin typeface="Segoe UI"/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167128"/>
            <a:ext cx="2560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3B4"/>
                </a:solidFill>
                <a:latin typeface="Segoe UI"/>
              </a:rPr>
              <a:t>integrated modules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29000" y="1600200"/>
            <a:ext cx="25603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4FA8E8"/>
                </a:solidFill>
                <a:latin typeface="Segoe UI"/>
              </a:rPr>
              <a:t>60+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29000" y="2167128"/>
            <a:ext cx="2560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3B4"/>
                </a:solidFill>
                <a:latin typeface="Segoe UI"/>
              </a:rPr>
              <a:t>transaction &amp; report programs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1600200"/>
            <a:ext cx="25603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35C784"/>
                </a:solidFill>
                <a:latin typeface="Segoe UI"/>
              </a:rPr>
              <a:t>100%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2167128"/>
            <a:ext cx="2560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3B4"/>
                </a:solidFill>
                <a:latin typeface="Segoe UI"/>
              </a:rPr>
              <a:t>auto-posted to accounts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06839" y="1600200"/>
            <a:ext cx="25603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9B7CF0"/>
                </a:solidFill>
                <a:latin typeface="Segoe UI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06839" y="2167128"/>
            <a:ext cx="2560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3B4"/>
                </a:solidFill>
                <a:latin typeface="Segoe UI"/>
              </a:rPr>
              <a:t>unified cloud database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2971800"/>
            <a:ext cx="10972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250">
                <a:solidFill>
                  <a:srgbClr val="C9A227"/>
                </a:solidFill>
                <a:latin typeface="Segoe UI"/>
              </a:rPr>
              <a:t>WHAT THE MILL GETS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" y="3291840"/>
            <a:ext cx="5349240" cy="13258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0080" y="3291840"/>
            <a:ext cx="82296" cy="132588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77824" y="343814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⚖️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Weighbridge-grade material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6968" y="3858768"/>
            <a:ext cx="4892040" cy="6492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Gross/tare/net capture at the gate, container &amp; moisture tracking, FIFO stock — landed cost of every lot is exact.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17920" y="3291840"/>
            <a:ext cx="5349240" cy="13258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217920" y="3291840"/>
            <a:ext cx="82296" cy="132588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55664" y="343814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🏭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True production traceability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64808" y="3858768"/>
            <a:ext cx="4892040" cy="6492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Jumbo → reel → sheet → ream → bundle, each linked to machine, shift, BF/GSM/shade &amp; batch.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0080" y="4754880"/>
            <a:ext cx="5349240" cy="13258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40080" y="4754880"/>
            <a:ext cx="82296" cy="1325880"/>
          </a:xfrm>
          <a:prstGeom prst="rect">
            <a:avLst/>
          </a:prstGeom>
          <a:solidFill>
            <a:srgbClr val="4FA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77824" y="490118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💹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Live cost &amp; margin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86968" y="5321808"/>
            <a:ext cx="4892040" cy="6492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Raw-material, chemical, coal/steam &amp; power consumption post to cost centres against finished output.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217920" y="4754880"/>
            <a:ext cx="5349240" cy="132588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217920" y="4754880"/>
            <a:ext cx="82296" cy="1325880"/>
          </a:xfrm>
          <a:prstGeom prst="rect">
            <a:avLst/>
          </a:prstGeom>
          <a:solidFill>
            <a:srgbClr val="9B7C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55664" y="4901184"/>
            <a:ext cx="49377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🛡️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Governed &amp; auditable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64808" y="5321808"/>
            <a:ext cx="4892040" cy="64922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3B4"/>
                </a:solidFill>
                <a:latin typeface="Segoe UI"/>
              </a:rPr>
              <a:t>Role-based access, multi-level approvals, full audit log and daily backups across all sites &amp; branches.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" cy="685800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869680" y="2194560"/>
            <a:ext cx="5029200" cy="5029200"/>
          </a:xfrm>
          <a:prstGeom prst="ellipse">
            <a:avLst/>
          </a:prstGeom>
          <a:noFill/>
          <a:ln w="1524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331720"/>
            <a:ext cx="21945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5800" b="1" i="0">
                <a:solidFill>
                  <a:srgbClr val="C9A227"/>
                </a:solidFill>
                <a:latin typeface="Segoe UI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" y="3291840"/>
            <a:ext cx="10058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F2F3F7"/>
                </a:solidFill>
                <a:latin typeface="Segoe UI"/>
              </a:rPr>
              <a:t>Manufacturing Workflow</a:t>
            </a:r>
          </a:p>
        </p:txBody>
      </p:sp>
      <p:sp>
        <p:nvSpPr>
          <p:cNvPr id="7" name="Rectangle 6"/>
          <p:cNvSpPr/>
          <p:nvPr/>
        </p:nvSpPr>
        <p:spPr>
          <a:xfrm>
            <a:off x="932688" y="4224528"/>
            <a:ext cx="822960" cy="4572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407408"/>
            <a:ext cx="978408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9AA3B4"/>
                </a:solidFill>
                <a:latin typeface="Segoe UI"/>
              </a:rPr>
              <a:t>Raw material to dispatch — exactly as the ERP sequences a paper mill.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Manufacturing Workflow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02 · MANUFACTURING WORKFLOW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Raw Material to Dispatch — End to End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Workflow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07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16916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48640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03503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Indent / RFQ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demand</a:t>
            </a:r>
          </a:p>
        </p:txBody>
      </p:sp>
      <p:sp>
        <p:nvSpPr>
          <p:cNvPr id="15" name="Chevron 14"/>
          <p:cNvSpPr/>
          <p:nvPr/>
        </p:nvSpPr>
        <p:spPr>
          <a:xfrm>
            <a:off x="2213457" y="20162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2429256" y="16916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429256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484120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Agreement / PO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74976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import·local</a:t>
            </a:r>
          </a:p>
        </p:txBody>
      </p:sp>
      <p:sp>
        <p:nvSpPr>
          <p:cNvPr id="20" name="Chevron 19"/>
          <p:cNvSpPr/>
          <p:nvPr/>
        </p:nvSpPr>
        <p:spPr>
          <a:xfrm>
            <a:off x="4094073" y="20162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4309872" y="16916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309872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364735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Gate Inward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55591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weighbridge</a:t>
            </a:r>
          </a:p>
        </p:txBody>
      </p:sp>
      <p:sp>
        <p:nvSpPr>
          <p:cNvPr id="25" name="Chevron 24"/>
          <p:cNvSpPr/>
          <p:nvPr/>
        </p:nvSpPr>
        <p:spPr>
          <a:xfrm>
            <a:off x="5974689" y="20162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6190488" y="16916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190488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45351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GRN + QC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36207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store</a:t>
            </a:r>
          </a:p>
        </p:txBody>
      </p:sp>
      <p:sp>
        <p:nvSpPr>
          <p:cNvPr id="30" name="Chevron 29"/>
          <p:cNvSpPr/>
          <p:nvPr/>
        </p:nvSpPr>
        <p:spPr>
          <a:xfrm>
            <a:off x="7855305" y="20162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071104" y="16916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071104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125968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Production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16824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pulp→paper</a:t>
            </a:r>
          </a:p>
        </p:txBody>
      </p:sp>
      <p:sp>
        <p:nvSpPr>
          <p:cNvPr id="35" name="Chevron 34"/>
          <p:cNvSpPr/>
          <p:nvPr/>
        </p:nvSpPr>
        <p:spPr>
          <a:xfrm>
            <a:off x="9735921" y="20162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9951720" y="16916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951720" y="1691640"/>
            <a:ext cx="1661160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0006584" y="18196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FG Stock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997440" y="22494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reel·ream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48640" y="30632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548640" y="3063240"/>
            <a:ext cx="1661160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03503" y="31912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Sales Order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94360" y="36210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rate agr.</a:t>
            </a:r>
          </a:p>
        </p:txBody>
      </p:sp>
      <p:sp>
        <p:nvSpPr>
          <p:cNvPr id="44" name="Chevron 43"/>
          <p:cNvSpPr/>
          <p:nvPr/>
        </p:nvSpPr>
        <p:spPr>
          <a:xfrm>
            <a:off x="2213457" y="33878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2429256" y="30632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2429256" y="3063240"/>
            <a:ext cx="1661160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2484120" y="31912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Prod. Planning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474976" y="36210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allocate</a:t>
            </a:r>
          </a:p>
        </p:txBody>
      </p:sp>
      <p:sp>
        <p:nvSpPr>
          <p:cNvPr id="49" name="Chevron 48"/>
          <p:cNvSpPr/>
          <p:nvPr/>
        </p:nvSpPr>
        <p:spPr>
          <a:xfrm>
            <a:off x="4094073" y="33878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ounded Rectangle 49"/>
          <p:cNvSpPr/>
          <p:nvPr/>
        </p:nvSpPr>
        <p:spPr>
          <a:xfrm>
            <a:off x="4309872" y="30632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309872" y="3063240"/>
            <a:ext cx="1661160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364735" y="31912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Loading Slip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355591" y="36210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reels</a:t>
            </a:r>
          </a:p>
        </p:txBody>
      </p:sp>
      <p:sp>
        <p:nvSpPr>
          <p:cNvPr id="54" name="Chevron 53"/>
          <p:cNvSpPr/>
          <p:nvPr/>
        </p:nvSpPr>
        <p:spPr>
          <a:xfrm>
            <a:off x="5974689" y="33878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ounded Rectangle 54"/>
          <p:cNvSpPr/>
          <p:nvPr/>
        </p:nvSpPr>
        <p:spPr>
          <a:xfrm>
            <a:off x="6190488" y="30632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190488" y="3063240"/>
            <a:ext cx="1661160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245351" y="31912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Dispatch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236207" y="36210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e-Way</a:t>
            </a:r>
          </a:p>
        </p:txBody>
      </p:sp>
      <p:sp>
        <p:nvSpPr>
          <p:cNvPr id="59" name="Chevron 58"/>
          <p:cNvSpPr/>
          <p:nvPr/>
        </p:nvSpPr>
        <p:spPr>
          <a:xfrm>
            <a:off x="7855305" y="33878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ounded Rectangle 59"/>
          <p:cNvSpPr/>
          <p:nvPr/>
        </p:nvSpPr>
        <p:spPr>
          <a:xfrm>
            <a:off x="8071104" y="30632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8071104" y="3063240"/>
            <a:ext cx="1661160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8125968" y="31912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Sales Invoice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116824" y="36210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e-Invoice</a:t>
            </a:r>
          </a:p>
        </p:txBody>
      </p:sp>
      <p:sp>
        <p:nvSpPr>
          <p:cNvPr id="64" name="Chevron 63"/>
          <p:cNvSpPr/>
          <p:nvPr/>
        </p:nvSpPr>
        <p:spPr>
          <a:xfrm>
            <a:off x="9735921" y="3387852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ounded Rectangle 64"/>
          <p:cNvSpPr/>
          <p:nvPr/>
        </p:nvSpPr>
        <p:spPr>
          <a:xfrm>
            <a:off x="9951720" y="3063240"/>
            <a:ext cx="1661160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9951720" y="3063240"/>
            <a:ext cx="1661160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0006584" y="3191256"/>
            <a:ext cx="15514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Accounts / GST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997440" y="3621024"/>
            <a:ext cx="156972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auto-post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48640" y="4343400"/>
            <a:ext cx="1106424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BD2DE"/>
                </a:solidFill>
                <a:latin typeface="Segoe UI"/>
              </a:rPr>
              <a:t>Two continuous loops — inbound (procure → gate → store → produce) and outbound (order → plan → load → dispatch → bill) — meet at finished-goods stock. Every step writes to the ledger and the statutory registers the moment it is saved, so management always sees a real-time, reconciled picture.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640080" y="5715000"/>
            <a:ext cx="1847088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640080" y="5715000"/>
            <a:ext cx="1847088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Imported waste paper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3017520" y="5715000"/>
            <a:ext cx="1847088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3017520" y="5715000"/>
            <a:ext cx="1847088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Coal / steam / power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5486400" y="5715000"/>
            <a:ext cx="1847088" cy="310896"/>
          </a:xfrm>
          <a:prstGeom prst="roundRect">
            <a:avLst>
              <a:gd name="adj" fmla="val 50000"/>
            </a:avLst>
          </a:prstGeom>
          <a:solidFill>
            <a:srgbClr val="1A1E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5486400" y="5715000"/>
            <a:ext cx="1847088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E7C85C"/>
                </a:solidFill>
                <a:latin typeface="Segoe UI"/>
              </a:rPr>
              <a:t>Kraft / paper grades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02 · WORKFLOW DETAIL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Procurement &amp; Import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Workflow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08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169164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591056"/>
            <a:ext cx="521208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Indent Entry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department raises demand with item, qty, required date, priority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2404872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304288"/>
            <a:ext cx="521208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RFQ &amp; Comparison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float to vendors, compare rate / terms side-by-side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3118103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3017520"/>
            <a:ext cx="521208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Purchase Agreement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import contracts: moisture, outthrow, tolerance, bailing plant, ports, CHA</a:t>
            </a:r>
          </a:p>
        </p:txBody>
      </p:sp>
      <p:sp>
        <p:nvSpPr>
          <p:cNvPr id="17" name="Oval 16"/>
          <p:cNvSpPr/>
          <p:nvPr/>
        </p:nvSpPr>
        <p:spPr>
          <a:xfrm>
            <a:off x="640080" y="3831336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730752"/>
            <a:ext cx="521208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Purchase Order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local &amp; import POs with freight, packing, insurance, currency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544568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4443984"/>
            <a:ext cx="521208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Bill of Entry / CHA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customs BOE, container &amp; forwarding-agent tracking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0" y="1627632"/>
            <a:ext cx="5120640" cy="169164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0" y="1627632"/>
            <a:ext cx="82296" cy="16916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38544" y="1773936"/>
            <a:ext cx="47091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💡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How it helps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47688" y="2194560"/>
            <a:ext cx="4663440" cy="101498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3B4"/>
                </a:solidFill>
                <a:latin typeface="Segoe UI"/>
              </a:rPr>
              <a:t>Buyers run the full import cycle — agreement to landed cost — inside one module, with rate comparison and approvals before any commitment is made.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400800" y="3657600"/>
            <a:ext cx="1560575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55664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Indent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need</a:t>
            </a:r>
          </a:p>
        </p:txBody>
      </p:sp>
      <p:sp>
        <p:nvSpPr>
          <p:cNvPr id="29" name="Chevron 28"/>
          <p:cNvSpPr/>
          <p:nvPr/>
        </p:nvSpPr>
        <p:spPr>
          <a:xfrm>
            <a:off x="7965033" y="398221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8180831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180831" y="3657600"/>
            <a:ext cx="1560575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35695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RFQ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6551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quote</a:t>
            </a:r>
          </a:p>
        </p:txBody>
      </p:sp>
      <p:sp>
        <p:nvSpPr>
          <p:cNvPr id="34" name="Chevron 33"/>
          <p:cNvSpPr/>
          <p:nvPr/>
        </p:nvSpPr>
        <p:spPr>
          <a:xfrm>
            <a:off x="9745065" y="398221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9960864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9960864" y="3657600"/>
            <a:ext cx="1560575" cy="6400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0015728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PO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06584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commit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50">
                <a:solidFill>
                  <a:srgbClr val="C9A227"/>
                </a:solidFill>
                <a:latin typeface="Segoe UI"/>
              </a:rPr>
              <a:t>02 · WORKFLOW DETAIL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676656"/>
            <a:ext cx="108813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2F3F7"/>
                </a:solidFill>
                <a:latin typeface="Segoe UI"/>
              </a:rPr>
              <a:t>Gate, Weighbridge &amp; Store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298448"/>
            <a:ext cx="822960" cy="4114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0B0D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6556248"/>
            <a:ext cx="73152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9AA3B4"/>
                </a:solidFill>
                <a:latin typeface="Segoe UI"/>
              </a:rPr>
              <a:t>Merci</a:t>
            </a:r>
            <a:r>
              <a:rPr sz="1000" b="1" i="0">
                <a:solidFill>
                  <a:srgbClr val="C9A227"/>
                </a:solidFill>
                <a:latin typeface="Segoe UI"/>
              </a:rPr>
              <a:t>global</a:t>
            </a:r>
            <a:r>
              <a:rPr sz="1000" b="0" i="0">
                <a:solidFill>
                  <a:srgbClr val="6B7486"/>
                </a:solidFill>
                <a:latin typeface="Segoe UI"/>
              </a:rPr>
              <a:t>  ·  Cloud ERP for Paper Manufacturing  ·  Scope of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6556248"/>
            <a:ext cx="411480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6B7486"/>
                </a:solidFill>
                <a:latin typeface="Segoe UI"/>
              </a:rPr>
              <a:t>Workflow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556248"/>
            <a:ext cx="1097280" cy="2926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C9A227"/>
                </a:solidFill>
                <a:latin typeface="Segoe UI"/>
              </a:rPr>
              <a:t>09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169164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59105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Gate Inward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vehicle / container entry against PO, driver &amp; arrival capture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233172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23113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Weight Slip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weighbridge gross / tare / net, multi-weight items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2971799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871215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Coal Sample Collection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fuel sampling &amp; GCV before unloading</a:t>
            </a:r>
          </a:p>
        </p:txBody>
      </p:sp>
      <p:sp>
        <p:nvSpPr>
          <p:cNvPr id="17" name="Oval 16"/>
          <p:cNvSpPr/>
          <p:nvPr/>
        </p:nvSpPr>
        <p:spPr>
          <a:xfrm>
            <a:off x="640080" y="3611879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51129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GRN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goods receipt note posts stock &amp; landed value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25196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415137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Quality Order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QC accept / reject with parameters &amp; remarks</a:t>
            </a:r>
          </a:p>
        </p:txBody>
      </p:sp>
      <p:sp>
        <p:nvSpPr>
          <p:cNvPr id="21" name="Oval 20"/>
          <p:cNvSpPr/>
          <p:nvPr/>
        </p:nvSpPr>
        <p:spPr>
          <a:xfrm>
            <a:off x="640080" y="4892040"/>
            <a:ext cx="109728" cy="109728"/>
          </a:xfrm>
          <a:prstGeom prst="ellipse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4791456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F2F3F7"/>
                </a:solidFill>
                <a:latin typeface="Segoe UI"/>
              </a:rPr>
              <a:t>Store Issue &amp; FIFO</a:t>
            </a:r>
            <a:r>
              <a:rPr sz="1100" b="0" i="0">
                <a:solidFill>
                  <a:srgbClr val="9AA3B4"/>
                </a:solidFill>
                <a:latin typeface="Segoe UI"/>
              </a:rPr>
              <a:t>  —  requisition, issue, physical correction, FIFO valuation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0" y="1627632"/>
            <a:ext cx="5120640" cy="1691640"/>
          </a:xfrm>
          <a:prstGeom prst="roundRect">
            <a:avLst>
              <a:gd name="adj" fmla="val 6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00800" y="1627632"/>
            <a:ext cx="82296" cy="1691640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38544" y="1773936"/>
            <a:ext cx="470915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F2F3F7"/>
                </a:solidFill>
                <a:latin typeface="Segoe UI"/>
              </a:rPr>
              <a:t>💡  </a:t>
            </a:r>
            <a:r>
              <a:rPr sz="1400" b="1" i="0">
                <a:solidFill>
                  <a:srgbClr val="F2F3F7"/>
                </a:solidFill>
                <a:latin typeface="Segoe UI"/>
              </a:rPr>
              <a:t>How it helps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47688" y="2194560"/>
            <a:ext cx="4663440" cy="101498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3B4"/>
                </a:solidFill>
                <a:latin typeface="Segoe UI"/>
              </a:rPr>
              <a:t>Nothing enters stock unweighed or unchecked. Gate, quality and store are one chain, so received quantity, quality status and value always agree.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0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400800" y="3657600"/>
            <a:ext cx="1560575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55664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Gate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weigh</a:t>
            </a:r>
          </a:p>
        </p:txBody>
      </p:sp>
      <p:sp>
        <p:nvSpPr>
          <p:cNvPr id="31" name="Chevron 30"/>
          <p:cNvSpPr/>
          <p:nvPr/>
        </p:nvSpPr>
        <p:spPr>
          <a:xfrm>
            <a:off x="7965033" y="398221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8180831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180831" y="3657600"/>
            <a:ext cx="1560575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235695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GRN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226551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receive</a:t>
            </a:r>
          </a:p>
        </p:txBody>
      </p:sp>
      <p:sp>
        <p:nvSpPr>
          <p:cNvPr id="36" name="Chevron 35"/>
          <p:cNvSpPr/>
          <p:nvPr/>
        </p:nvSpPr>
        <p:spPr>
          <a:xfrm>
            <a:off x="9745065" y="3982211"/>
            <a:ext cx="201168" cy="219456"/>
          </a:xfrm>
          <a:prstGeom prst="chevron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9960864" y="3657600"/>
            <a:ext cx="1560575" cy="868680"/>
          </a:xfrm>
          <a:prstGeom prst="roundRect">
            <a:avLst>
              <a:gd name="adj" fmla="val 10000"/>
            </a:avLst>
          </a:prstGeom>
          <a:solidFill>
            <a:srgbClr val="1A1E2C"/>
          </a:solidFill>
          <a:ln w="12700">
            <a:solidFill>
              <a:srgbClr val="2B334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960864" y="3657600"/>
            <a:ext cx="1560575" cy="64008"/>
          </a:xfrm>
          <a:prstGeom prst="rect">
            <a:avLst/>
          </a:prstGeom>
          <a:solidFill>
            <a:srgbClr val="35C7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015728" y="3785615"/>
            <a:ext cx="145084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2F3F7"/>
                </a:solidFill>
                <a:latin typeface="Segoe UI"/>
              </a:rPr>
              <a:t>QC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006584" y="4215384"/>
            <a:ext cx="1469135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9AA3B4"/>
                </a:solidFill>
                <a:latin typeface="Segoe UI"/>
              </a:rPr>
              <a:t>accept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